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48" r:id="rId2"/>
  </p:sldMasterIdLst>
  <p:notesMasterIdLst>
    <p:notesMasterId r:id="rId36"/>
  </p:notesMasterIdLst>
  <p:sldIdLst>
    <p:sldId id="296" r:id="rId3"/>
    <p:sldId id="264" r:id="rId4"/>
    <p:sldId id="265" r:id="rId5"/>
    <p:sldId id="270" r:id="rId6"/>
    <p:sldId id="27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72" r:id="rId17"/>
    <p:sldId id="273" r:id="rId18"/>
    <p:sldId id="276" r:id="rId19"/>
    <p:sldId id="278" r:id="rId20"/>
    <p:sldId id="277" r:id="rId21"/>
    <p:sldId id="279" r:id="rId22"/>
    <p:sldId id="280" r:id="rId23"/>
    <p:sldId id="283" r:id="rId24"/>
    <p:sldId id="284" r:id="rId25"/>
    <p:sldId id="291" r:id="rId26"/>
    <p:sldId id="292" r:id="rId27"/>
    <p:sldId id="286" r:id="rId28"/>
    <p:sldId id="293" r:id="rId29"/>
    <p:sldId id="294" r:id="rId30"/>
    <p:sldId id="295" r:id="rId31"/>
    <p:sldId id="262" r:id="rId32"/>
    <p:sldId id="297" r:id="rId33"/>
    <p:sldId id="298" r:id="rId34"/>
    <p:sldId id="299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8986"/>
    <a:srgbClr val="A4918E"/>
    <a:srgbClr val="AC8E8E"/>
    <a:srgbClr val="C1ABAB"/>
    <a:srgbClr val="CFAB9D"/>
    <a:srgbClr val="420981"/>
    <a:srgbClr val="440A56"/>
    <a:srgbClr val="4F0B99"/>
    <a:srgbClr val="6C4D16"/>
    <a:srgbClr val="503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09B8BC-EC2E-4240-AA66-49C7208AC63A}" v="9" dt="2021-06-15T13:25:54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5" autoAdjust="0"/>
    <p:restoredTop sz="87814" autoAdjust="0"/>
  </p:normalViewPr>
  <p:slideViewPr>
    <p:cSldViewPr snapToGrid="0">
      <p:cViewPr varScale="1">
        <p:scale>
          <a:sx n="75" d="100"/>
          <a:sy n="75" d="100"/>
        </p:scale>
        <p:origin x="883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10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el abettan" userId="74a38587a55aedaf" providerId="LiveId" clId="{7E09B8BC-EC2E-4240-AA66-49C7208AC63A}"/>
    <pc:docChg chg="undo custSel addSld modSld">
      <pc:chgData name="amiel abettan" userId="74a38587a55aedaf" providerId="LiveId" clId="{7E09B8BC-EC2E-4240-AA66-49C7208AC63A}" dt="2021-06-15T13:28:21.358" v="417" actId="1076"/>
      <pc:docMkLst>
        <pc:docMk/>
      </pc:docMkLst>
      <pc:sldChg chg="addSp delSp modSp mod">
        <pc:chgData name="amiel abettan" userId="74a38587a55aedaf" providerId="LiveId" clId="{7E09B8BC-EC2E-4240-AA66-49C7208AC63A}" dt="2021-06-15T13:24:04.690" v="73" actId="1582"/>
        <pc:sldMkLst>
          <pc:docMk/>
          <pc:sldMk cId="930311527" sldId="284"/>
        </pc:sldMkLst>
        <pc:spChg chg="add del">
          <ac:chgData name="amiel abettan" userId="74a38587a55aedaf" providerId="LiveId" clId="{7E09B8BC-EC2E-4240-AA66-49C7208AC63A}" dt="2021-06-15T13:11:33.612" v="4" actId="478"/>
          <ac:spMkLst>
            <pc:docMk/>
            <pc:sldMk cId="930311527" sldId="284"/>
            <ac:spMk id="9" creationId="{A39142D6-66C5-46C8-B473-5E21A97C0136}"/>
          </ac:spMkLst>
        </pc:spChg>
        <pc:spChg chg="add del mod">
          <ac:chgData name="amiel abettan" userId="74a38587a55aedaf" providerId="LiveId" clId="{7E09B8BC-EC2E-4240-AA66-49C7208AC63A}" dt="2021-06-15T13:12:06.768" v="9" actId="478"/>
          <ac:spMkLst>
            <pc:docMk/>
            <pc:sldMk cId="930311527" sldId="284"/>
            <ac:spMk id="10" creationId="{A0B4C8D2-CF7C-4DC2-B904-7A347D58CB9F}"/>
          </ac:spMkLst>
        </pc:spChg>
        <pc:spChg chg="add del">
          <ac:chgData name="amiel abettan" userId="74a38587a55aedaf" providerId="LiveId" clId="{7E09B8BC-EC2E-4240-AA66-49C7208AC63A}" dt="2021-06-15T13:12:05.604" v="8" actId="478"/>
          <ac:spMkLst>
            <pc:docMk/>
            <pc:sldMk cId="930311527" sldId="284"/>
            <ac:spMk id="11" creationId="{0F88BF92-447C-49EF-9611-7C8E42CD9A68}"/>
          </ac:spMkLst>
        </pc:spChg>
        <pc:spChg chg="add del">
          <ac:chgData name="amiel abettan" userId="74a38587a55aedaf" providerId="LiveId" clId="{7E09B8BC-EC2E-4240-AA66-49C7208AC63A}" dt="2021-06-15T13:12:57.448" v="11" actId="478"/>
          <ac:spMkLst>
            <pc:docMk/>
            <pc:sldMk cId="930311527" sldId="284"/>
            <ac:spMk id="12" creationId="{C381569C-A9ED-4BE2-9B03-0206BE158CE9}"/>
          </ac:spMkLst>
        </pc:spChg>
        <pc:spChg chg="add mod">
          <ac:chgData name="amiel abettan" userId="74a38587a55aedaf" providerId="LiveId" clId="{7E09B8BC-EC2E-4240-AA66-49C7208AC63A}" dt="2021-06-15T13:15:10.066" v="16" actId="1582"/>
          <ac:spMkLst>
            <pc:docMk/>
            <pc:sldMk cId="930311527" sldId="284"/>
            <ac:spMk id="13" creationId="{BD5CC9D5-D5E9-4813-9D76-C4349A5C8568}"/>
          </ac:spMkLst>
        </pc:spChg>
        <pc:spChg chg="add mod">
          <ac:chgData name="amiel abettan" userId="74a38587a55aedaf" providerId="LiveId" clId="{7E09B8BC-EC2E-4240-AA66-49C7208AC63A}" dt="2021-06-15T13:18:48.840" v="46" actId="1076"/>
          <ac:spMkLst>
            <pc:docMk/>
            <pc:sldMk cId="930311527" sldId="284"/>
            <ac:spMk id="14" creationId="{48709DE5-199E-42F3-B90B-455EE6E0B807}"/>
          </ac:spMkLst>
        </pc:spChg>
        <pc:spChg chg="add mod">
          <ac:chgData name="amiel abettan" userId="74a38587a55aedaf" providerId="LiveId" clId="{7E09B8BC-EC2E-4240-AA66-49C7208AC63A}" dt="2021-06-15T13:16:23.644" v="24" actId="17032"/>
          <ac:spMkLst>
            <pc:docMk/>
            <pc:sldMk cId="930311527" sldId="284"/>
            <ac:spMk id="15" creationId="{46B07857-39C3-4212-AD6C-1B2BF9390ACD}"/>
          </ac:spMkLst>
        </pc:spChg>
        <pc:spChg chg="add del">
          <ac:chgData name="amiel abettan" userId="74a38587a55aedaf" providerId="LiveId" clId="{7E09B8BC-EC2E-4240-AA66-49C7208AC63A}" dt="2021-06-15T13:16:43.998" v="27" actId="478"/>
          <ac:spMkLst>
            <pc:docMk/>
            <pc:sldMk cId="930311527" sldId="284"/>
            <ac:spMk id="16" creationId="{EDB7AE7D-ECFF-49BF-8F21-523F1F090F5F}"/>
          </ac:spMkLst>
        </pc:spChg>
        <pc:spChg chg="add del">
          <ac:chgData name="amiel abettan" userId="74a38587a55aedaf" providerId="LiveId" clId="{7E09B8BC-EC2E-4240-AA66-49C7208AC63A}" dt="2021-06-15T13:16:56.162" v="29" actId="478"/>
          <ac:spMkLst>
            <pc:docMk/>
            <pc:sldMk cId="930311527" sldId="284"/>
            <ac:spMk id="17" creationId="{34BA59B8-DA29-4E2E-A708-EF2AF312C35A}"/>
          </ac:spMkLst>
        </pc:spChg>
        <pc:spChg chg="add mod">
          <ac:chgData name="amiel abettan" userId="74a38587a55aedaf" providerId="LiveId" clId="{7E09B8BC-EC2E-4240-AA66-49C7208AC63A}" dt="2021-06-15T13:24:04.690" v="73" actId="1582"/>
          <ac:spMkLst>
            <pc:docMk/>
            <pc:sldMk cId="930311527" sldId="284"/>
            <ac:spMk id="18" creationId="{951CA7DB-58A5-4030-BFDF-32BE1B45DCD2}"/>
          </ac:spMkLst>
        </pc:spChg>
        <pc:picChg chg="mod">
          <ac:chgData name="amiel abettan" userId="74a38587a55aedaf" providerId="LiveId" clId="{7E09B8BC-EC2E-4240-AA66-49C7208AC63A}" dt="2021-06-15T13:18:54.327" v="47" actId="1076"/>
          <ac:picMkLst>
            <pc:docMk/>
            <pc:sldMk cId="930311527" sldId="284"/>
            <ac:picMk id="7" creationId="{7DBF3CCA-3590-46ED-A51D-39067D37A6DD}"/>
          </ac:picMkLst>
        </pc:picChg>
      </pc:sldChg>
      <pc:sldChg chg="addSp delSp modSp mod">
        <pc:chgData name="amiel abettan" userId="74a38587a55aedaf" providerId="LiveId" clId="{7E09B8BC-EC2E-4240-AA66-49C7208AC63A}" dt="2021-06-15T13:23:46.675" v="72" actId="20577"/>
        <pc:sldMkLst>
          <pc:docMk/>
          <pc:sldMk cId="1381701564" sldId="291"/>
        </pc:sldMkLst>
        <pc:spChg chg="add mod">
          <ac:chgData name="amiel abettan" userId="74a38587a55aedaf" providerId="LiveId" clId="{7E09B8BC-EC2E-4240-AA66-49C7208AC63A}" dt="2021-06-15T13:23:46.675" v="72" actId="20577"/>
          <ac:spMkLst>
            <pc:docMk/>
            <pc:sldMk cId="1381701564" sldId="291"/>
            <ac:spMk id="9" creationId="{FA3462A3-2B84-460A-B4B8-0DA8CA8FC6DE}"/>
          </ac:spMkLst>
        </pc:spChg>
        <pc:cxnChg chg="add del">
          <ac:chgData name="amiel abettan" userId="74a38587a55aedaf" providerId="LiveId" clId="{7E09B8BC-EC2E-4240-AA66-49C7208AC63A}" dt="2021-06-15T13:22:35.060" v="49" actId="11529"/>
          <ac:cxnSpMkLst>
            <pc:docMk/>
            <pc:sldMk cId="1381701564" sldId="291"/>
            <ac:cxnSpMk id="6" creationId="{BF30EFE5-324D-4A20-832F-016B35457963}"/>
          </ac:cxnSpMkLst>
        </pc:cxnChg>
        <pc:cxnChg chg="add mod">
          <ac:chgData name="amiel abettan" userId="74a38587a55aedaf" providerId="LiveId" clId="{7E09B8BC-EC2E-4240-AA66-49C7208AC63A}" dt="2021-06-15T13:23:29.904" v="53" actId="1076"/>
          <ac:cxnSpMkLst>
            <pc:docMk/>
            <pc:sldMk cId="1381701564" sldId="291"/>
            <ac:cxnSpMk id="8" creationId="{E184A9C2-B41F-40AA-A6A2-675A7C92FA72}"/>
          </ac:cxnSpMkLst>
        </pc:cxnChg>
      </pc:sldChg>
      <pc:sldChg chg="addSp modSp mod">
        <pc:chgData name="amiel abettan" userId="74a38587a55aedaf" providerId="LiveId" clId="{7E09B8BC-EC2E-4240-AA66-49C7208AC63A}" dt="2021-06-15T13:25:01.185" v="85" actId="1076"/>
        <pc:sldMkLst>
          <pc:docMk/>
          <pc:sldMk cId="81273346" sldId="292"/>
        </pc:sldMkLst>
        <pc:spChg chg="add mod">
          <ac:chgData name="amiel abettan" userId="74a38587a55aedaf" providerId="LiveId" clId="{7E09B8BC-EC2E-4240-AA66-49C7208AC63A}" dt="2021-06-15T13:25:01.185" v="85" actId="1076"/>
          <ac:spMkLst>
            <pc:docMk/>
            <pc:sldMk cId="81273346" sldId="292"/>
            <ac:spMk id="11" creationId="{4E362C69-C0E1-4530-8566-43D4D03CD7AE}"/>
          </ac:spMkLst>
        </pc:spChg>
        <pc:cxnChg chg="add mod">
          <ac:chgData name="amiel abettan" userId="74a38587a55aedaf" providerId="LiveId" clId="{7E09B8BC-EC2E-4240-AA66-49C7208AC63A}" dt="2021-06-15T13:24:25.093" v="75" actId="208"/>
          <ac:cxnSpMkLst>
            <pc:docMk/>
            <pc:sldMk cId="81273346" sldId="292"/>
            <ac:cxnSpMk id="10" creationId="{AFBEBB4C-65A8-4F0F-B0CD-90B09EE8AA94}"/>
          </ac:cxnSpMkLst>
        </pc:cxnChg>
      </pc:sldChg>
      <pc:sldChg chg="modSp">
        <pc:chgData name="amiel abettan" userId="74a38587a55aedaf" providerId="LiveId" clId="{7E09B8BC-EC2E-4240-AA66-49C7208AC63A}" dt="2021-06-15T13:10:28.625" v="2" actId="1076"/>
        <pc:sldMkLst>
          <pc:docMk/>
          <pc:sldMk cId="2078760339" sldId="296"/>
        </pc:sldMkLst>
        <pc:picChg chg="mod">
          <ac:chgData name="amiel abettan" userId="74a38587a55aedaf" providerId="LiveId" clId="{7E09B8BC-EC2E-4240-AA66-49C7208AC63A}" dt="2021-06-15T13:10:28.625" v="2" actId="1076"/>
          <ac:picMkLst>
            <pc:docMk/>
            <pc:sldMk cId="2078760339" sldId="296"/>
            <ac:picMk id="1026" creationId="{2C5E5527-828A-4A99-85DF-48961D2F3162}"/>
          </ac:picMkLst>
        </pc:picChg>
      </pc:sldChg>
      <pc:sldChg chg="modSp mod">
        <pc:chgData name="amiel abettan" userId="74a38587a55aedaf" providerId="LiveId" clId="{7E09B8BC-EC2E-4240-AA66-49C7208AC63A}" dt="2021-06-15T13:28:21.358" v="417" actId="1076"/>
        <pc:sldMkLst>
          <pc:docMk/>
          <pc:sldMk cId="3438320009" sldId="298"/>
        </pc:sldMkLst>
        <pc:spChg chg="mod">
          <ac:chgData name="amiel abettan" userId="74a38587a55aedaf" providerId="LiveId" clId="{7E09B8BC-EC2E-4240-AA66-49C7208AC63A}" dt="2021-06-15T13:28:21.358" v="417" actId="1076"/>
          <ac:spMkLst>
            <pc:docMk/>
            <pc:sldMk cId="3438320009" sldId="298"/>
            <ac:spMk id="3" creationId="{31DFD7B8-CB1C-430F-B61B-BA85C36DA268}"/>
          </ac:spMkLst>
        </pc:spChg>
      </pc:sldChg>
      <pc:sldChg chg="addSp modSp new mod">
        <pc:chgData name="amiel abettan" userId="74a38587a55aedaf" providerId="LiveId" clId="{7E09B8BC-EC2E-4240-AA66-49C7208AC63A}" dt="2021-06-15T13:28:15.524" v="416" actId="1076"/>
        <pc:sldMkLst>
          <pc:docMk/>
          <pc:sldMk cId="1249061088" sldId="299"/>
        </pc:sldMkLst>
        <pc:spChg chg="add mod">
          <ac:chgData name="amiel abettan" userId="74a38587a55aedaf" providerId="LiveId" clId="{7E09B8BC-EC2E-4240-AA66-49C7208AC63A}" dt="2021-06-15T13:25:46.625" v="102" actId="255"/>
          <ac:spMkLst>
            <pc:docMk/>
            <pc:sldMk cId="1249061088" sldId="299"/>
            <ac:spMk id="3" creationId="{5A958EF7-D12C-49AC-9FA3-A391B39ADCF9}"/>
          </ac:spMkLst>
        </pc:spChg>
        <pc:spChg chg="add mod">
          <ac:chgData name="amiel abettan" userId="74a38587a55aedaf" providerId="LiveId" clId="{7E09B8BC-EC2E-4240-AA66-49C7208AC63A}" dt="2021-06-15T13:28:15.524" v="416" actId="1076"/>
          <ac:spMkLst>
            <pc:docMk/>
            <pc:sldMk cId="1249061088" sldId="299"/>
            <ac:spMk id="4" creationId="{21ECFDF3-EEEF-468A-BAD9-1C28102354B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627570-830C-4A88-B48F-E4DD4387888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56FFA29-F50E-42DB-A051-8EBA149D3435}">
      <dgm:prSet/>
      <dgm:spPr>
        <a:solidFill>
          <a:srgbClr val="9E8986"/>
        </a:solidFill>
      </dgm:spPr>
      <dgm:t>
        <a:bodyPr/>
        <a:lstStyle/>
        <a:p>
          <a:r>
            <a:rPr lang="fr-FR" dirty="0"/>
            <a:t>Introduction</a:t>
          </a:r>
        </a:p>
      </dgm:t>
    </dgm:pt>
    <dgm:pt modelId="{1BD82E40-1D70-4ECB-AC2F-5A88BB9A72A9}" type="parTrans" cxnId="{2FE30755-369F-4962-92C4-16FB25564552}">
      <dgm:prSet/>
      <dgm:spPr/>
      <dgm:t>
        <a:bodyPr/>
        <a:lstStyle/>
        <a:p>
          <a:endParaRPr lang="fr-FR"/>
        </a:p>
      </dgm:t>
    </dgm:pt>
    <dgm:pt modelId="{E3017E6F-9020-43CC-BFEF-0300FEB8BE53}" type="sibTrans" cxnId="{2FE30755-369F-4962-92C4-16FB25564552}">
      <dgm:prSet/>
      <dgm:spPr/>
      <dgm:t>
        <a:bodyPr/>
        <a:lstStyle/>
        <a:p>
          <a:endParaRPr lang="fr-FR"/>
        </a:p>
      </dgm:t>
    </dgm:pt>
    <dgm:pt modelId="{C0E8A8D6-A78E-4922-A9EC-C4B2A85B57FD}" type="pres">
      <dgm:prSet presAssocID="{34627570-830C-4A88-B48F-E4DD4387888D}" presName="Name0" presStyleCnt="0">
        <dgm:presLayoutVars>
          <dgm:dir/>
          <dgm:resizeHandles val="exact"/>
        </dgm:presLayoutVars>
      </dgm:prSet>
      <dgm:spPr/>
    </dgm:pt>
    <dgm:pt modelId="{E7760D9B-A58E-4BC5-AD1A-5A973C855E33}" type="pres">
      <dgm:prSet presAssocID="{556FFA29-F50E-42DB-A051-8EBA149D3435}" presName="parTxOnly" presStyleLbl="node1" presStyleIdx="0" presStyleCnt="1">
        <dgm:presLayoutVars>
          <dgm:bulletEnabled val="1"/>
        </dgm:presLayoutVars>
      </dgm:prSet>
      <dgm:spPr/>
    </dgm:pt>
  </dgm:ptLst>
  <dgm:cxnLst>
    <dgm:cxn modelId="{2FE30755-369F-4962-92C4-16FB25564552}" srcId="{34627570-830C-4A88-B48F-E4DD4387888D}" destId="{556FFA29-F50E-42DB-A051-8EBA149D3435}" srcOrd="0" destOrd="0" parTransId="{1BD82E40-1D70-4ECB-AC2F-5A88BB9A72A9}" sibTransId="{E3017E6F-9020-43CC-BFEF-0300FEB8BE53}"/>
    <dgm:cxn modelId="{276E3D7A-B006-44C4-AB65-B33D10A2CA63}" type="presOf" srcId="{556FFA29-F50E-42DB-A051-8EBA149D3435}" destId="{E7760D9B-A58E-4BC5-AD1A-5A973C855E33}" srcOrd="0" destOrd="0" presId="urn:microsoft.com/office/officeart/2005/8/layout/hChevron3"/>
    <dgm:cxn modelId="{78A63C96-2334-4E50-BBA8-EEDD1C998588}" type="presOf" srcId="{34627570-830C-4A88-B48F-E4DD4387888D}" destId="{C0E8A8D6-A78E-4922-A9EC-C4B2A85B57FD}" srcOrd="0" destOrd="0" presId="urn:microsoft.com/office/officeart/2005/8/layout/hChevron3"/>
    <dgm:cxn modelId="{95314C30-8620-4B93-82B3-A63A11DD7A4F}" type="presParOf" srcId="{C0E8A8D6-A78E-4922-A9EC-C4B2A85B57FD}" destId="{E7760D9B-A58E-4BC5-AD1A-5A973C855E33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686243-B397-40BA-AF9F-77F9D707FD03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F507F3C-3036-45D1-AD1B-B0F0B00B6457}">
      <dgm:prSet/>
      <dgm:spPr>
        <a:solidFill>
          <a:srgbClr val="9E8986"/>
        </a:solidFill>
      </dgm:spPr>
      <dgm:t>
        <a:bodyPr/>
        <a:lstStyle/>
        <a:p>
          <a:r>
            <a:rPr lang="fr-FR" dirty="0"/>
            <a:t>Problématique</a:t>
          </a:r>
        </a:p>
      </dgm:t>
    </dgm:pt>
    <dgm:pt modelId="{BA81D5BA-A4C7-448A-AC0C-D434AAE8449C}" type="parTrans" cxnId="{F06CF4AB-3D75-44E3-ADEC-FCA6FE739E99}">
      <dgm:prSet/>
      <dgm:spPr/>
      <dgm:t>
        <a:bodyPr/>
        <a:lstStyle/>
        <a:p>
          <a:endParaRPr lang="fr-FR"/>
        </a:p>
      </dgm:t>
    </dgm:pt>
    <dgm:pt modelId="{85B3A5C9-BFAF-4F31-BA63-ED514306F8C3}" type="sibTrans" cxnId="{F06CF4AB-3D75-44E3-ADEC-FCA6FE739E99}">
      <dgm:prSet/>
      <dgm:spPr/>
      <dgm:t>
        <a:bodyPr/>
        <a:lstStyle/>
        <a:p>
          <a:endParaRPr lang="fr-FR"/>
        </a:p>
      </dgm:t>
    </dgm:pt>
    <dgm:pt modelId="{DEA92904-0C84-4E1C-830F-751E0437823C}" type="pres">
      <dgm:prSet presAssocID="{15686243-B397-40BA-AF9F-77F9D707FD03}" presName="Name0" presStyleCnt="0">
        <dgm:presLayoutVars>
          <dgm:dir/>
          <dgm:resizeHandles val="exact"/>
        </dgm:presLayoutVars>
      </dgm:prSet>
      <dgm:spPr/>
    </dgm:pt>
    <dgm:pt modelId="{8CAAE973-6483-480A-ADDE-A8278AE2CA9F}" type="pres">
      <dgm:prSet presAssocID="{AF507F3C-3036-45D1-AD1B-B0F0B00B6457}" presName="parTxOnly" presStyleLbl="node1" presStyleIdx="0" presStyleCnt="1">
        <dgm:presLayoutVars>
          <dgm:bulletEnabled val="1"/>
        </dgm:presLayoutVars>
      </dgm:prSet>
      <dgm:spPr/>
    </dgm:pt>
  </dgm:ptLst>
  <dgm:cxnLst>
    <dgm:cxn modelId="{86BA5342-280B-492B-8C85-11F7080C4F6E}" type="presOf" srcId="{AF507F3C-3036-45D1-AD1B-B0F0B00B6457}" destId="{8CAAE973-6483-480A-ADDE-A8278AE2CA9F}" srcOrd="0" destOrd="0" presId="urn:microsoft.com/office/officeart/2005/8/layout/hChevron3"/>
    <dgm:cxn modelId="{F06CF4AB-3D75-44E3-ADEC-FCA6FE739E99}" srcId="{15686243-B397-40BA-AF9F-77F9D707FD03}" destId="{AF507F3C-3036-45D1-AD1B-B0F0B00B6457}" srcOrd="0" destOrd="0" parTransId="{BA81D5BA-A4C7-448A-AC0C-D434AAE8449C}" sibTransId="{85B3A5C9-BFAF-4F31-BA63-ED514306F8C3}"/>
    <dgm:cxn modelId="{B176CEAF-18D1-459A-A6E1-8E0FC81781A4}" type="presOf" srcId="{15686243-B397-40BA-AF9F-77F9D707FD03}" destId="{DEA92904-0C84-4E1C-830F-751E0437823C}" srcOrd="0" destOrd="0" presId="urn:microsoft.com/office/officeart/2005/8/layout/hChevron3"/>
    <dgm:cxn modelId="{8FE21FE5-5468-4926-A960-BF222142C17C}" type="presParOf" srcId="{DEA92904-0C84-4E1C-830F-751E0437823C}" destId="{8CAAE973-6483-480A-ADDE-A8278AE2CA9F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FDC24A-FD9D-4F90-A789-C75B8ED0E08B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7BD1ABA-7180-4D4A-95C1-95708ACDE32C}">
      <dgm:prSet/>
      <dgm:spPr>
        <a:solidFill>
          <a:srgbClr val="9E8986"/>
        </a:solidFill>
      </dgm:spPr>
      <dgm:t>
        <a:bodyPr/>
        <a:lstStyle/>
        <a:p>
          <a:r>
            <a:rPr lang="fr-FR" dirty="0"/>
            <a:t>Méthode de </a:t>
          </a:r>
          <a:r>
            <a:rPr lang="fr-FR" i="1" dirty="0"/>
            <a:t>docking</a:t>
          </a:r>
          <a:endParaRPr lang="fr-FR" dirty="0"/>
        </a:p>
      </dgm:t>
    </dgm:pt>
    <dgm:pt modelId="{BCB3067B-0D4A-4D78-B9FC-064021E52142}" type="parTrans" cxnId="{4FE98B6F-ADA6-4855-8425-926519D4A190}">
      <dgm:prSet/>
      <dgm:spPr/>
      <dgm:t>
        <a:bodyPr/>
        <a:lstStyle/>
        <a:p>
          <a:endParaRPr lang="fr-FR"/>
        </a:p>
      </dgm:t>
    </dgm:pt>
    <dgm:pt modelId="{8C1EE1FE-DB9E-4CE5-B487-14BF4CE01C52}" type="sibTrans" cxnId="{4FE98B6F-ADA6-4855-8425-926519D4A190}">
      <dgm:prSet/>
      <dgm:spPr/>
      <dgm:t>
        <a:bodyPr/>
        <a:lstStyle/>
        <a:p>
          <a:endParaRPr lang="fr-FR"/>
        </a:p>
      </dgm:t>
    </dgm:pt>
    <dgm:pt modelId="{3F0387B4-E6DA-42A3-9B14-1E62F8490914}" type="pres">
      <dgm:prSet presAssocID="{ADFDC24A-FD9D-4F90-A789-C75B8ED0E08B}" presName="Name0" presStyleCnt="0">
        <dgm:presLayoutVars>
          <dgm:dir/>
          <dgm:resizeHandles val="exact"/>
        </dgm:presLayoutVars>
      </dgm:prSet>
      <dgm:spPr/>
    </dgm:pt>
    <dgm:pt modelId="{B7E08B71-2A30-41B3-857C-F77492565E30}" type="pres">
      <dgm:prSet presAssocID="{87BD1ABA-7180-4D4A-95C1-95708ACDE32C}" presName="parTxOnly" presStyleLbl="node1" presStyleIdx="0" presStyleCnt="1" custLinFactNeighborX="3355" custLinFactNeighborY="29373">
        <dgm:presLayoutVars>
          <dgm:bulletEnabled val="1"/>
        </dgm:presLayoutVars>
      </dgm:prSet>
      <dgm:spPr/>
    </dgm:pt>
  </dgm:ptLst>
  <dgm:cxnLst>
    <dgm:cxn modelId="{4FE98B6F-ADA6-4855-8425-926519D4A190}" srcId="{ADFDC24A-FD9D-4F90-A789-C75B8ED0E08B}" destId="{87BD1ABA-7180-4D4A-95C1-95708ACDE32C}" srcOrd="0" destOrd="0" parTransId="{BCB3067B-0D4A-4D78-B9FC-064021E52142}" sibTransId="{8C1EE1FE-DB9E-4CE5-B487-14BF4CE01C52}"/>
    <dgm:cxn modelId="{6D69EE8A-3006-40DA-BEBA-42334A9763E8}" type="presOf" srcId="{87BD1ABA-7180-4D4A-95C1-95708ACDE32C}" destId="{B7E08B71-2A30-41B3-857C-F77492565E30}" srcOrd="0" destOrd="0" presId="urn:microsoft.com/office/officeart/2005/8/layout/hChevron3"/>
    <dgm:cxn modelId="{0E4C2EFC-1566-43FC-A227-4E9EA3EA9954}" type="presOf" srcId="{ADFDC24A-FD9D-4F90-A789-C75B8ED0E08B}" destId="{3F0387B4-E6DA-42A3-9B14-1E62F8490914}" srcOrd="0" destOrd="0" presId="urn:microsoft.com/office/officeart/2005/8/layout/hChevron3"/>
    <dgm:cxn modelId="{638670E8-720B-4E5E-88CD-72944B8105FA}" type="presParOf" srcId="{3F0387B4-E6DA-42A3-9B14-1E62F8490914}" destId="{B7E08B71-2A30-41B3-857C-F77492565E30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9FCC0B-E7A0-4FA9-B05F-0352B88A2E0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5745653-82A1-4499-BC08-D457D89A2CD1}">
      <dgm:prSet custT="1"/>
      <dgm:spPr>
        <a:solidFill>
          <a:srgbClr val="9E8986"/>
        </a:solidFill>
      </dgm:spPr>
      <dgm:t>
        <a:bodyPr/>
        <a:lstStyle/>
        <a:p>
          <a:r>
            <a:rPr lang="fr-FR" sz="3600" dirty="0"/>
            <a:t>Objectif</a:t>
          </a:r>
        </a:p>
      </dgm:t>
    </dgm:pt>
    <dgm:pt modelId="{D8F0E6F1-2FDE-4DC1-9C76-8F9EC2232C14}" type="parTrans" cxnId="{6AACBDDD-4DB0-468B-AFE1-368187BAEF2F}">
      <dgm:prSet/>
      <dgm:spPr/>
      <dgm:t>
        <a:bodyPr/>
        <a:lstStyle/>
        <a:p>
          <a:endParaRPr lang="fr-FR"/>
        </a:p>
      </dgm:t>
    </dgm:pt>
    <dgm:pt modelId="{568E6650-7940-4A7A-A17E-E071D03C25E6}" type="sibTrans" cxnId="{6AACBDDD-4DB0-468B-AFE1-368187BAEF2F}">
      <dgm:prSet/>
      <dgm:spPr/>
      <dgm:t>
        <a:bodyPr/>
        <a:lstStyle/>
        <a:p>
          <a:endParaRPr lang="fr-FR"/>
        </a:p>
      </dgm:t>
    </dgm:pt>
    <dgm:pt modelId="{06719E4A-10D0-4654-861E-623203830757}" type="pres">
      <dgm:prSet presAssocID="{A69FCC0B-E7A0-4FA9-B05F-0352B88A2E06}" presName="Name0" presStyleCnt="0">
        <dgm:presLayoutVars>
          <dgm:dir/>
          <dgm:resizeHandles val="exact"/>
        </dgm:presLayoutVars>
      </dgm:prSet>
      <dgm:spPr/>
    </dgm:pt>
    <dgm:pt modelId="{464B3689-ADF2-48C5-96E2-F3311DF7C455}" type="pres">
      <dgm:prSet presAssocID="{A5745653-82A1-4499-BC08-D457D89A2CD1}" presName="parTxOnly" presStyleLbl="node1" presStyleIdx="0" presStyleCnt="1" custLinFactNeighborX="7138" custLinFactNeighborY="-1063">
        <dgm:presLayoutVars>
          <dgm:bulletEnabled val="1"/>
        </dgm:presLayoutVars>
      </dgm:prSet>
      <dgm:spPr/>
    </dgm:pt>
  </dgm:ptLst>
  <dgm:cxnLst>
    <dgm:cxn modelId="{A0A31326-85D4-48E0-A545-E81BAE040FFC}" type="presOf" srcId="{A69FCC0B-E7A0-4FA9-B05F-0352B88A2E06}" destId="{06719E4A-10D0-4654-861E-623203830757}" srcOrd="0" destOrd="0" presId="urn:microsoft.com/office/officeart/2005/8/layout/hChevron3"/>
    <dgm:cxn modelId="{57C11F32-7DBF-437C-8230-32602AFCCB41}" type="presOf" srcId="{A5745653-82A1-4499-BC08-D457D89A2CD1}" destId="{464B3689-ADF2-48C5-96E2-F3311DF7C455}" srcOrd="0" destOrd="0" presId="urn:microsoft.com/office/officeart/2005/8/layout/hChevron3"/>
    <dgm:cxn modelId="{6AACBDDD-4DB0-468B-AFE1-368187BAEF2F}" srcId="{A69FCC0B-E7A0-4FA9-B05F-0352B88A2E06}" destId="{A5745653-82A1-4499-BC08-D457D89A2CD1}" srcOrd="0" destOrd="0" parTransId="{D8F0E6F1-2FDE-4DC1-9C76-8F9EC2232C14}" sibTransId="{568E6650-7940-4A7A-A17E-E071D03C25E6}"/>
    <dgm:cxn modelId="{D9C0A33A-1240-4E6F-AA0D-EE1EC9B58F38}" type="presParOf" srcId="{06719E4A-10D0-4654-861E-623203830757}" destId="{464B3689-ADF2-48C5-96E2-F3311DF7C455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1A4CE9-3A40-408D-87D6-443FB571558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F1D9A14-4892-48B3-A0FD-08B4284AD920}">
      <dgm:prSet custT="1"/>
      <dgm:spPr>
        <a:solidFill>
          <a:srgbClr val="9E8986"/>
        </a:solidFill>
      </dgm:spPr>
      <dgm:t>
        <a:bodyPr/>
        <a:lstStyle/>
        <a:p>
          <a:r>
            <a:rPr lang="fr-FR" sz="4000" dirty="0"/>
            <a:t>Discussion/perspectives</a:t>
          </a:r>
        </a:p>
      </dgm:t>
    </dgm:pt>
    <dgm:pt modelId="{FBEE3557-4B47-4551-86B8-EB816A5DA6CE}" type="parTrans" cxnId="{96B9AC09-83CC-45E0-BFE7-F7B0E8A03201}">
      <dgm:prSet/>
      <dgm:spPr/>
      <dgm:t>
        <a:bodyPr/>
        <a:lstStyle/>
        <a:p>
          <a:endParaRPr lang="fr-FR"/>
        </a:p>
      </dgm:t>
    </dgm:pt>
    <dgm:pt modelId="{B357691D-F2D9-4E01-B4C5-CA06BB71C7CE}" type="sibTrans" cxnId="{96B9AC09-83CC-45E0-BFE7-F7B0E8A03201}">
      <dgm:prSet/>
      <dgm:spPr/>
      <dgm:t>
        <a:bodyPr/>
        <a:lstStyle/>
        <a:p>
          <a:endParaRPr lang="fr-FR"/>
        </a:p>
      </dgm:t>
    </dgm:pt>
    <dgm:pt modelId="{56257EEB-D62F-48B8-9109-FA436C04D9FA}" type="pres">
      <dgm:prSet presAssocID="{681A4CE9-3A40-408D-87D6-443FB5715582}" presName="Name0" presStyleCnt="0">
        <dgm:presLayoutVars>
          <dgm:dir/>
          <dgm:resizeHandles val="exact"/>
        </dgm:presLayoutVars>
      </dgm:prSet>
      <dgm:spPr/>
    </dgm:pt>
    <dgm:pt modelId="{E9243F22-654A-4068-8E08-B6A15C614B1E}" type="pres">
      <dgm:prSet presAssocID="{5F1D9A14-4892-48B3-A0FD-08B4284AD920}" presName="parTxOnly" presStyleLbl="node1" presStyleIdx="0" presStyleCnt="1">
        <dgm:presLayoutVars>
          <dgm:bulletEnabled val="1"/>
        </dgm:presLayoutVars>
      </dgm:prSet>
      <dgm:spPr/>
    </dgm:pt>
  </dgm:ptLst>
  <dgm:cxnLst>
    <dgm:cxn modelId="{96B9AC09-83CC-45E0-BFE7-F7B0E8A03201}" srcId="{681A4CE9-3A40-408D-87D6-443FB5715582}" destId="{5F1D9A14-4892-48B3-A0FD-08B4284AD920}" srcOrd="0" destOrd="0" parTransId="{FBEE3557-4B47-4551-86B8-EB816A5DA6CE}" sibTransId="{B357691D-F2D9-4E01-B4C5-CA06BB71C7CE}"/>
    <dgm:cxn modelId="{DC74399E-9E39-45D0-AF23-F9C098F72388}" type="presOf" srcId="{681A4CE9-3A40-408D-87D6-443FB5715582}" destId="{56257EEB-D62F-48B8-9109-FA436C04D9FA}" srcOrd="0" destOrd="0" presId="urn:microsoft.com/office/officeart/2005/8/layout/hChevron3"/>
    <dgm:cxn modelId="{A93499C0-FD8B-46C0-A4CA-0CDBB8DCCB9E}" type="presOf" srcId="{5F1D9A14-4892-48B3-A0FD-08B4284AD920}" destId="{E9243F22-654A-4068-8E08-B6A15C614B1E}" srcOrd="0" destOrd="0" presId="urn:microsoft.com/office/officeart/2005/8/layout/hChevron3"/>
    <dgm:cxn modelId="{CE140DE6-DECE-41B4-8EA2-8BE8A7D176B2}" type="presParOf" srcId="{56257EEB-D62F-48B8-9109-FA436C04D9FA}" destId="{E9243F22-654A-4068-8E08-B6A15C614B1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BCAC7B-D4D5-4986-B019-7572A3BB1A9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931A63D-6067-4D00-844C-2FA10A82291F}">
      <dgm:prSet/>
      <dgm:spPr>
        <a:solidFill>
          <a:srgbClr val="9E8986"/>
        </a:solidFill>
      </dgm:spPr>
      <dgm:t>
        <a:bodyPr/>
        <a:lstStyle/>
        <a:p>
          <a:r>
            <a:rPr lang="fr-FR" dirty="0"/>
            <a:t>Conclusion</a:t>
          </a:r>
        </a:p>
      </dgm:t>
    </dgm:pt>
    <dgm:pt modelId="{01A6351A-BE82-4BB6-818F-98FDE3B01126}" type="parTrans" cxnId="{FD83CEEF-863A-4E2A-8944-183DE50CCFC6}">
      <dgm:prSet/>
      <dgm:spPr/>
      <dgm:t>
        <a:bodyPr/>
        <a:lstStyle/>
        <a:p>
          <a:endParaRPr lang="fr-FR"/>
        </a:p>
      </dgm:t>
    </dgm:pt>
    <dgm:pt modelId="{00294F8E-7CCA-4AC1-B1DE-A94445C4E641}" type="sibTrans" cxnId="{FD83CEEF-863A-4E2A-8944-183DE50CCFC6}">
      <dgm:prSet/>
      <dgm:spPr/>
      <dgm:t>
        <a:bodyPr/>
        <a:lstStyle/>
        <a:p>
          <a:endParaRPr lang="fr-FR"/>
        </a:p>
      </dgm:t>
    </dgm:pt>
    <dgm:pt modelId="{9E24700F-665D-4A8C-8A36-95D3E39A6166}" type="pres">
      <dgm:prSet presAssocID="{44BCAC7B-D4D5-4986-B019-7572A3BB1A95}" presName="Name0" presStyleCnt="0">
        <dgm:presLayoutVars>
          <dgm:dir/>
          <dgm:resizeHandles val="exact"/>
        </dgm:presLayoutVars>
      </dgm:prSet>
      <dgm:spPr/>
    </dgm:pt>
    <dgm:pt modelId="{CA2B7F72-A9D9-4B39-9D5D-3ADB1B2B7710}" type="pres">
      <dgm:prSet presAssocID="{0931A63D-6067-4D00-844C-2FA10A82291F}" presName="parTxOnly" presStyleLbl="node1" presStyleIdx="0" presStyleCnt="1">
        <dgm:presLayoutVars>
          <dgm:bulletEnabled val="1"/>
        </dgm:presLayoutVars>
      </dgm:prSet>
      <dgm:spPr/>
    </dgm:pt>
  </dgm:ptLst>
  <dgm:cxnLst>
    <dgm:cxn modelId="{6A761601-9B54-418F-A35A-8D47D17D70C6}" type="presOf" srcId="{44BCAC7B-D4D5-4986-B019-7572A3BB1A95}" destId="{9E24700F-665D-4A8C-8A36-95D3E39A6166}" srcOrd="0" destOrd="0" presId="urn:microsoft.com/office/officeart/2005/8/layout/hChevron3"/>
    <dgm:cxn modelId="{DF48D5A7-8DCF-4E60-A26D-20846439D747}" type="presOf" srcId="{0931A63D-6067-4D00-844C-2FA10A82291F}" destId="{CA2B7F72-A9D9-4B39-9D5D-3ADB1B2B7710}" srcOrd="0" destOrd="0" presId="urn:microsoft.com/office/officeart/2005/8/layout/hChevron3"/>
    <dgm:cxn modelId="{FD83CEEF-863A-4E2A-8944-183DE50CCFC6}" srcId="{44BCAC7B-D4D5-4986-B019-7572A3BB1A95}" destId="{0931A63D-6067-4D00-844C-2FA10A82291F}" srcOrd="0" destOrd="0" parTransId="{01A6351A-BE82-4BB6-818F-98FDE3B01126}" sibTransId="{00294F8E-7CCA-4AC1-B1DE-A94445C4E641}"/>
    <dgm:cxn modelId="{972C3285-FFC9-49A6-84CD-999D3B61EDFD}" type="presParOf" srcId="{9E24700F-665D-4A8C-8A36-95D3E39A6166}" destId="{CA2B7F72-A9D9-4B39-9D5D-3ADB1B2B7710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60D9B-A58E-4BC5-AD1A-5A973C855E33}">
      <dsp:nvSpPr>
        <dsp:cNvPr id="0" name=""/>
        <dsp:cNvSpPr/>
      </dsp:nvSpPr>
      <dsp:spPr>
        <a:xfrm>
          <a:off x="1448" y="0"/>
          <a:ext cx="2963822" cy="646331"/>
        </a:xfrm>
        <a:prstGeom prst="homePlate">
          <a:avLst/>
        </a:prstGeom>
        <a:solidFill>
          <a:srgbClr val="9E89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Introduction</a:t>
          </a:r>
        </a:p>
      </dsp:txBody>
      <dsp:txXfrm>
        <a:off x="1448" y="0"/>
        <a:ext cx="2802239" cy="6463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AE973-6483-480A-ADDE-A8278AE2CA9F}">
      <dsp:nvSpPr>
        <dsp:cNvPr id="0" name=""/>
        <dsp:cNvSpPr/>
      </dsp:nvSpPr>
      <dsp:spPr>
        <a:xfrm>
          <a:off x="1835" y="0"/>
          <a:ext cx="3755528" cy="745153"/>
        </a:xfrm>
        <a:prstGeom prst="homePlate">
          <a:avLst/>
        </a:prstGeom>
        <a:solidFill>
          <a:srgbClr val="9E89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2692" tIns="101346" rIns="50673" bIns="101346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kern="1200" dirty="0"/>
            <a:t>Problématique</a:t>
          </a:r>
        </a:p>
      </dsp:txBody>
      <dsp:txXfrm>
        <a:off x="1835" y="0"/>
        <a:ext cx="3569240" cy="745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08B71-2A30-41B3-857C-F77492565E30}">
      <dsp:nvSpPr>
        <dsp:cNvPr id="0" name=""/>
        <dsp:cNvSpPr/>
      </dsp:nvSpPr>
      <dsp:spPr>
        <a:xfrm>
          <a:off x="4827" y="0"/>
          <a:ext cx="4938936" cy="889457"/>
        </a:xfrm>
        <a:prstGeom prst="homePlate">
          <a:avLst/>
        </a:prstGeom>
        <a:solidFill>
          <a:srgbClr val="9E89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94" tIns="109347" rIns="54674" bIns="109347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Méthode de </a:t>
          </a:r>
          <a:r>
            <a:rPr lang="fr-FR" sz="4100" i="1" kern="1200" dirty="0"/>
            <a:t>docking</a:t>
          </a:r>
          <a:endParaRPr lang="fr-FR" sz="4100" kern="1200" dirty="0"/>
        </a:p>
      </dsp:txBody>
      <dsp:txXfrm>
        <a:off x="4827" y="0"/>
        <a:ext cx="4716572" cy="8894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B3689-ADF2-48C5-96E2-F3311DF7C455}">
      <dsp:nvSpPr>
        <dsp:cNvPr id="0" name=""/>
        <dsp:cNvSpPr/>
      </dsp:nvSpPr>
      <dsp:spPr>
        <a:xfrm>
          <a:off x="2951" y="0"/>
          <a:ext cx="3019648" cy="721995"/>
        </a:xfrm>
        <a:prstGeom prst="homePlate">
          <a:avLst/>
        </a:prstGeom>
        <a:solidFill>
          <a:srgbClr val="9E89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Objectif</a:t>
          </a:r>
        </a:p>
      </dsp:txBody>
      <dsp:txXfrm>
        <a:off x="2951" y="0"/>
        <a:ext cx="2839149" cy="721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43F22-654A-4068-8E08-B6A15C614B1E}">
      <dsp:nvSpPr>
        <dsp:cNvPr id="0" name=""/>
        <dsp:cNvSpPr/>
      </dsp:nvSpPr>
      <dsp:spPr>
        <a:xfrm>
          <a:off x="3044" y="0"/>
          <a:ext cx="6229172" cy="791013"/>
        </a:xfrm>
        <a:prstGeom prst="homePlate">
          <a:avLst/>
        </a:prstGeom>
        <a:solidFill>
          <a:srgbClr val="9E89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53340" bIns="1066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dirty="0"/>
            <a:t>Discussion/perspectives</a:t>
          </a:r>
        </a:p>
      </dsp:txBody>
      <dsp:txXfrm>
        <a:off x="3044" y="0"/>
        <a:ext cx="6031419" cy="7910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B7F72-A9D9-4B39-9D5D-3ADB1B2B7710}">
      <dsp:nvSpPr>
        <dsp:cNvPr id="0" name=""/>
        <dsp:cNvSpPr/>
      </dsp:nvSpPr>
      <dsp:spPr>
        <a:xfrm>
          <a:off x="1731" y="0"/>
          <a:ext cx="3543300" cy="909955"/>
        </a:xfrm>
        <a:prstGeom prst="homePlate">
          <a:avLst/>
        </a:prstGeom>
        <a:solidFill>
          <a:srgbClr val="9E898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698" tIns="125349" rIns="62675" bIns="125349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700" kern="1200" dirty="0"/>
            <a:t>Conclusion</a:t>
          </a:r>
        </a:p>
      </dsp:txBody>
      <dsp:txXfrm>
        <a:off x="1731" y="0"/>
        <a:ext cx="3315811" cy="909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BDD86-ED54-4FE7-9E4A-EFC82FA0FA59}" type="datetimeFigureOut">
              <a:rPr lang="fr-FR" smtClean="0"/>
              <a:t>16/06/2021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B44A6-7B1C-4984-9F47-FA45B8CF59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87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13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339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076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9594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491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Conservation de l’air des surfaces (mais pas de la forme qui est étiré sur les pôles)</a:t>
            </a:r>
          </a:p>
          <a:p>
            <a:endParaRPr lang="fr-FR" dirty="0"/>
          </a:p>
          <a:p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logiciel de projection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surfmap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 cours de publication, développement d’un docker pour que ça fonctionne sur tous les système,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mapé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n’importe quelle caractéristique à la surface des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prots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soumission à </a:t>
            </a:r>
            <a:r>
              <a:rPr lang="fr-F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jobim</a:t>
            </a:r>
            <a:endParaRPr lang="fr-F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fr-FR" dirty="0" err="1"/>
              <a:t>Surfmap</a:t>
            </a:r>
            <a:r>
              <a:rPr lang="fr-FR" dirty="0"/>
              <a:t> logiciel permettant la projection sur de cartes 2D des caractéristiques présentes à la surface des protéines</a:t>
            </a:r>
          </a:p>
          <a:p>
            <a:r>
              <a:rPr lang="fr-FR" dirty="0"/>
              <a:t>Je participe car je vais commencer le développement d’un docker pour une utilisation sur tous les os</a:t>
            </a:r>
          </a:p>
          <a:p>
            <a:r>
              <a:rPr lang="fr-FR" dirty="0"/>
              <a:t>Soumission à Jobim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23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956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fr-FR" dirty="0"/>
              <a:t>Mesure reflétant l’abondance « conservée » dans les différentes conditions expérimentales</a:t>
            </a:r>
          </a:p>
          <a:p>
            <a:pPr>
              <a:buFontTx/>
              <a:buChar char="-"/>
            </a:pPr>
            <a:r>
              <a:rPr lang="fr-FR" dirty="0"/>
              <a:t>Histogrammes aves différentes distributions qui montres que : </a:t>
            </a:r>
          </a:p>
          <a:p>
            <a:pPr marL="0" indent="0">
              <a:buNone/>
            </a:pPr>
            <a:r>
              <a:rPr lang="fr-FR" dirty="0"/>
              <a:t>  Deux fichiers présentent des valeurs d’abondances très basses car conditions expérimentales.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A partir de là , pour chaque protéine : </a:t>
            </a:r>
          </a:p>
          <a:p>
            <a:pPr>
              <a:buFontTx/>
              <a:buChar char="-"/>
            </a:pPr>
            <a:r>
              <a:rPr lang="fr-FR" dirty="0"/>
              <a:t>Classement des valeurs par ordre croissant </a:t>
            </a:r>
          </a:p>
          <a:p>
            <a:pPr>
              <a:buFontTx/>
              <a:buChar char="-"/>
            </a:pPr>
            <a:r>
              <a:rPr lang="fr-FR" dirty="0"/>
              <a:t>Élimination des deux premières et des deux dernières, afin de limiter l’impact des valeurs trop basses ou trop élevées.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Calcul de la médiane de ces valeurs.</a:t>
            </a:r>
            <a:endParaRPr lang="fr-FR" dirty="0"/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57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2715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90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39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398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41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732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479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J’ai récupéré les données issues des calcules de </a:t>
            </a:r>
            <a:r>
              <a:rPr lang="fr-FR" dirty="0" err="1"/>
              <a:t>dockings</a:t>
            </a:r>
            <a:r>
              <a:rPr lang="fr-FR" dirty="0"/>
              <a:t> lancer par Hugo sur le protéome de  </a:t>
            </a:r>
            <a:r>
              <a:rPr lang="fr-FR" dirty="0" err="1"/>
              <a:t>s.cerevisiae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44A6-7B1C-4984-9F47-FA45B8CF599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1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91AD4F0-8345-47C8-9C58-A1C665C73436}"/>
              </a:ext>
            </a:extLst>
          </p:cNvPr>
          <p:cNvSpPr/>
          <p:nvPr userDrawn="1"/>
        </p:nvSpPr>
        <p:spPr>
          <a:xfrm>
            <a:off x="0" y="1194274"/>
            <a:ext cx="12192000" cy="4631377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BBD6A1-BB14-42AC-B8D7-CA2C2E08E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Présentation équipe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D8686A-07BC-459D-8750-6E30E2C70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Simon Gosset</a:t>
            </a:r>
          </a:p>
          <a:p>
            <a:r>
              <a:rPr lang="fr-FR" dirty="0"/>
              <a:t>Amiel </a:t>
            </a:r>
            <a:r>
              <a:rPr lang="fr-FR" dirty="0" err="1"/>
              <a:t>Abettan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970533-AE7E-4913-A228-80D61CD14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15FF-1E3B-4FCC-953E-7B46B2684532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13AA59-72EC-43B0-A85D-1E5EF85F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FDA5E2-E27B-47DD-99BC-E2950285B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16BAA8D-CE36-4FA7-9A54-8384E57A7D7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796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FD0E5-B2FE-40B1-B19A-1655442B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A00B96-8A14-45BC-A7DA-2443E80F4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94364C-63DE-49A1-9A04-12B8E9181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BCE90-5A44-4BC2-BE62-0BD6843FD946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CE53EE-CC66-430B-A9DC-DBD1E845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34B6FB-FD0A-46F7-89C8-6FF827E0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469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FAEDA91-D24C-48F5-B224-F2DDE3B19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5E0E65-684C-432F-ABCE-B01E54242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1A8C85-306E-4AB9-9E98-B33CB655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9952-DC1E-40C4-9A86-53AF8002F531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CFB9D9-B21D-48F3-86CD-A7710C60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C16DE5-FCF6-487D-8054-BB4443C0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635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68FA2-803A-420F-BF9A-4F91E1EA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00977B-8F7A-4E86-AA49-58C880D18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5BDF4B-2F6C-4126-A29B-EF0665A9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9216E-FF85-4D12-BF11-09606441B58C}" type="datetimeFigureOut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41CFF-F2B4-44F8-BA84-551D34AD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FB62B9-6FDD-4263-9281-EE55A5C1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C005-0A9A-4804-B1E5-60E3DB146C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972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F8C65E-61F9-490B-80ED-59034FE20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4EBDB7-0C47-46FA-B10D-72A9C924158B}"/>
              </a:ext>
            </a:extLst>
          </p:cNvPr>
          <p:cNvSpPr/>
          <p:nvPr userDrawn="1"/>
        </p:nvSpPr>
        <p:spPr>
          <a:xfrm>
            <a:off x="0" y="0"/>
            <a:ext cx="12192000" cy="116135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81CDC2-B8B0-4895-988C-9BB55927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2105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818162-B82A-46AD-BBB5-32F13F9C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5FF2-1A96-43DB-AB06-223722F9A486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E0A41D-022F-4063-9A49-93E2ED60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F8A33C-AA63-4652-853C-A51E017E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434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8E261-4DFA-4191-90C0-52FF25444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5439E2-9FC8-4E93-9958-EA56D6FC9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E24EA7-B5F7-463C-875A-7440976D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6D22E-EE1C-41FD-9E71-B533843EDD62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7399FE-97C6-4E95-9765-A37C8A58B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124BFD-ECDA-426E-82CE-0972BBC30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229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E2B813-9955-4E1C-8184-EC46B132B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E8F151-6615-4365-B7CF-EF71767EE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D37828-45C0-450B-B647-8B0DECD79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F875CC-B7C5-4BA9-ACBA-FE687DC3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DD908-461E-4DC5-B0C2-BF80B314B259}" type="datetime1">
              <a:rPr lang="fr-FR" smtClean="0"/>
              <a:t>16/06/2021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56E937-B18B-4567-A522-3332EF370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4A385F-32E6-4AB7-8970-98754184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864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F730EF-85F2-4684-8F99-B43CF7CE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669AFF-0D43-42B1-BE47-288E4C7F4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98EB3D-E918-42C3-A82D-EBE756853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45CD388-9176-444A-9A99-6DAA22B5B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AC7D33-B3AC-482F-B5BD-1BA72C212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E466650-3016-48FA-97AA-4E78D4B6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2DD7-551A-4BD4-BC4F-AD59499A7407}" type="datetime1">
              <a:rPr lang="fr-FR" smtClean="0"/>
              <a:t>16/06/2021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C6B5A64-2922-4006-9D19-E1B12011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315230A-8C41-49AA-83D0-4F63E674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0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E35078-64CF-4D9D-9E9D-226CD884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484753D-1BF3-4B13-83FA-5D7C746D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52ED4-566F-4C5F-A4A9-52C76CB22AD8}" type="datetime1">
              <a:rPr lang="fr-FR" smtClean="0"/>
              <a:t>16/06/2021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51B987-C20A-4FE3-A821-0CB61A9D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E5E0FF-2FA5-42BD-8E2C-84FBA875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716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7C3DD1-2B54-4F04-99E5-18CCAC19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D8B5-E309-4472-B745-7CCE24449D18}" type="datetime1">
              <a:rPr lang="fr-FR" smtClean="0"/>
              <a:t>16/06/2021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6F4DD56-F541-4A60-8541-D02410FD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3CBEFD-89DB-4F00-8273-07F10969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487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CA7F1-9699-4230-86CE-6ACA967D2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5BA6F3-D31D-4715-9A73-23F72B59D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FBA213C-21BC-41EA-9FCE-BE0249E2B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D54E26-8712-4743-A56E-34D3C0AA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14E86-60B6-4571-8357-B492A90B3D92}" type="datetime1">
              <a:rPr lang="fr-FR" smtClean="0"/>
              <a:t>16/06/2021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5A3AF8-5A39-4498-BE16-1DEF914E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3BB1C4-DB78-49F7-A32D-96C4BF29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17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C1BF44-585F-45EF-81A5-9575425AC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0151FC-C63D-4821-A462-24A8F073C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33F76F-B39A-47CE-9A51-A57906E1B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751C88-937E-4CFF-B6AD-7EF7F7A9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1889-8F21-41BD-B6A8-F811C6FDC212}" type="datetime1">
              <a:rPr lang="fr-FR" smtClean="0"/>
              <a:t>16/06/2021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312B99-B5DC-4086-B451-247EBE37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9FD9B5-D583-42F4-BF7A-E3D770FD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70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02CD8F1-F8E0-4AE7-B329-5738B4EE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A248E4-A256-4CF1-8065-346BB8FE3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5E423F-9BE4-47FF-958D-2ECFFD1EB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C08BD-EAAC-49A9-B65A-A73BE9DF11FD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6F5DF7-E791-490B-A45E-CFCEF7235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5DDDA6-D973-438A-937B-646ECFD17C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16BAA8D-CE36-4FA7-9A54-8384E57A7D74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638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6C49008-5C72-4473-BBBE-C946F313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E05769-CF7A-491E-8263-11A06FB2E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D7AC9-61F2-4B88-BF8B-563CBEB36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9216E-FF85-4D12-BF11-09606441B58C}" type="datetimeFigureOut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CB8188-D6D4-498B-A18E-7ABA8D1C7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D89737-8084-49A3-B0ED-FCF815224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9C005-0A9A-4804-B1E5-60E3DB146C2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20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3" Type="http://schemas.microsoft.com/office/2007/relationships/hdphoto" Target="../media/hdphoto8.wdp"/><Relationship Id="rId18" Type="http://schemas.openxmlformats.org/officeDocument/2006/relationships/image" Target="../media/image39.png"/><Relationship Id="rId26" Type="http://schemas.openxmlformats.org/officeDocument/2006/relationships/image" Target="../media/image43.png"/><Relationship Id="rId3" Type="http://schemas.microsoft.com/office/2007/relationships/hdphoto" Target="../media/hdphoto3.wdp"/><Relationship Id="rId21" Type="http://schemas.microsoft.com/office/2007/relationships/hdphoto" Target="../media/hdphoto12.wdp"/><Relationship Id="rId34" Type="http://schemas.openxmlformats.org/officeDocument/2006/relationships/image" Target="../media/image47.png"/><Relationship Id="rId7" Type="http://schemas.microsoft.com/office/2007/relationships/hdphoto" Target="../media/hdphoto5.wdp"/><Relationship Id="rId12" Type="http://schemas.openxmlformats.org/officeDocument/2006/relationships/image" Target="../media/image36.png"/><Relationship Id="rId17" Type="http://schemas.microsoft.com/office/2007/relationships/hdphoto" Target="../media/hdphoto10.wdp"/><Relationship Id="rId25" Type="http://schemas.microsoft.com/office/2007/relationships/hdphoto" Target="../media/hdphoto14.wdp"/><Relationship Id="rId33" Type="http://schemas.microsoft.com/office/2007/relationships/hdphoto" Target="../media/hdphoto18.wdp"/><Relationship Id="rId2" Type="http://schemas.openxmlformats.org/officeDocument/2006/relationships/image" Target="../media/image31.pn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29" Type="http://schemas.microsoft.com/office/2007/relationships/hdphoto" Target="../media/hdphoto1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7.wdp"/><Relationship Id="rId24" Type="http://schemas.openxmlformats.org/officeDocument/2006/relationships/image" Target="../media/image42.png"/><Relationship Id="rId32" Type="http://schemas.openxmlformats.org/officeDocument/2006/relationships/image" Target="../media/image46.png"/><Relationship Id="rId5" Type="http://schemas.microsoft.com/office/2007/relationships/hdphoto" Target="../media/hdphoto4.wdp"/><Relationship Id="rId15" Type="http://schemas.microsoft.com/office/2007/relationships/hdphoto" Target="../media/hdphoto9.wdp"/><Relationship Id="rId23" Type="http://schemas.microsoft.com/office/2007/relationships/hdphoto" Target="../media/hdphoto13.wdp"/><Relationship Id="rId28" Type="http://schemas.openxmlformats.org/officeDocument/2006/relationships/image" Target="../media/image44.png"/><Relationship Id="rId36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microsoft.com/office/2007/relationships/hdphoto" Target="../media/hdphoto11.wdp"/><Relationship Id="rId31" Type="http://schemas.microsoft.com/office/2007/relationships/hdphoto" Target="../media/hdphoto17.wdp"/><Relationship Id="rId4" Type="http://schemas.openxmlformats.org/officeDocument/2006/relationships/image" Target="../media/image32.png"/><Relationship Id="rId9" Type="http://schemas.microsoft.com/office/2007/relationships/hdphoto" Target="../media/hdphoto6.wdp"/><Relationship Id="rId14" Type="http://schemas.openxmlformats.org/officeDocument/2006/relationships/image" Target="../media/image37.png"/><Relationship Id="rId22" Type="http://schemas.openxmlformats.org/officeDocument/2006/relationships/image" Target="../media/image41.png"/><Relationship Id="rId27" Type="http://schemas.microsoft.com/office/2007/relationships/hdphoto" Target="../media/hdphoto15.wdp"/><Relationship Id="rId30" Type="http://schemas.openxmlformats.org/officeDocument/2006/relationships/image" Target="../media/image45.png"/><Relationship Id="rId35" Type="http://schemas.microsoft.com/office/2007/relationships/hdphoto" Target="../media/hdphoto19.wdp"/><Relationship Id="rId8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diagramLayout" Target="../diagrams/layout4.xml"/><Relationship Id="rId7" Type="http://schemas.openxmlformats.org/officeDocument/2006/relationships/image" Target="../media/image49.em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</a:t>
            </a:fld>
            <a:endParaRPr lang="fr-FR"/>
          </a:p>
        </p:txBody>
      </p:sp>
      <p:pic>
        <p:nvPicPr>
          <p:cNvPr id="5" name="Picture 6" descr="UFR Sciences">
            <a:extLst>
              <a:ext uri="{FF2B5EF4-FFF2-40B4-BE49-F238E27FC236}">
                <a16:creationId xmlns:a16="http://schemas.microsoft.com/office/drawing/2014/main" id="{605C3890-8D4A-4F9B-BA79-FBC8173DB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388" y="641112"/>
            <a:ext cx="5145612" cy="114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PS2 - IPS2">
            <a:extLst>
              <a:ext uri="{FF2B5EF4-FFF2-40B4-BE49-F238E27FC236}">
                <a16:creationId xmlns:a16="http://schemas.microsoft.com/office/drawing/2014/main" id="{75758D9B-0957-4074-BE59-7F500F1D2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6" y="311600"/>
            <a:ext cx="2674912" cy="16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698678" y="2705725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500" dirty="0">
                <a:effectLst/>
                <a:cs typeface="Avenir Book"/>
              </a:rPr>
              <a:t>Analyse systémique des propensions à l’interaction protéique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524000" y="4063886"/>
            <a:ext cx="914400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2500" dirty="0">
              <a:cs typeface="Avenir Book"/>
            </a:endParaRPr>
          </a:p>
          <a:p>
            <a:pPr algn="ctr"/>
            <a:r>
              <a:rPr lang="fr-FR" sz="2500" dirty="0">
                <a:cs typeface="Avenir Book"/>
              </a:rPr>
              <a:t>Maitre de stage:</a:t>
            </a:r>
          </a:p>
          <a:p>
            <a:pPr algn="ctr"/>
            <a:r>
              <a:rPr lang="fr-FR" sz="2500" dirty="0">
                <a:cs typeface="Avenir Book"/>
              </a:rPr>
              <a:t>Marie-Hélène MUCHIELLI-GIORGI</a:t>
            </a:r>
            <a:endParaRPr lang="en-US" sz="2500" dirty="0">
              <a:latin typeface="Avenir Book"/>
              <a:cs typeface="Avenir Book"/>
            </a:endParaRPr>
          </a:p>
          <a:p>
            <a:pPr algn="ctr"/>
            <a:endParaRPr lang="en-US" sz="2800" dirty="0">
              <a:latin typeface="Avenir Book"/>
              <a:cs typeface="Avenir Book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524000" y="5741268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cs typeface="Avenir Book"/>
              </a:rPr>
              <a:t>Amiel ABETTAN</a:t>
            </a:r>
          </a:p>
          <a:p>
            <a:pPr algn="ctr"/>
            <a:r>
              <a:rPr lang="fr-FR" sz="2200" dirty="0">
                <a:cs typeface="Avenir Book"/>
              </a:rPr>
              <a:t>IPS2-Equipe GNET </a:t>
            </a:r>
            <a:endParaRPr lang="fr-FR" sz="2400" dirty="0">
              <a:cs typeface="Avenir Book"/>
            </a:endParaRPr>
          </a:p>
        </p:txBody>
      </p:sp>
      <p:pic>
        <p:nvPicPr>
          <p:cNvPr id="1026" name="Picture 2" descr="Découvrez l&amp;#39;INRAE,issu de la fusion de l&amp;#39;Inra et de l&amp;#39;Irstea">
            <a:extLst>
              <a:ext uri="{FF2B5EF4-FFF2-40B4-BE49-F238E27FC236}">
                <a16:creationId xmlns:a16="http://schemas.microsoft.com/office/drawing/2014/main" id="{2C5E5527-828A-4A99-85DF-48961D2F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375" y="822030"/>
            <a:ext cx="2986476" cy="78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6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36E09-7F1F-49D7-BDE7-99BD68B5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9910" r="89640">
                        <a14:foregroundMark x1="44595" y1="89583" x2="44595" y2="89583"/>
                        <a14:foregroundMark x1="42342" y1="94271" x2="42342" y2="94271"/>
                        <a14:foregroundMark x1="55856" y1="9375" x2="55856" y2="9375"/>
                        <a14:foregroundMark x1="37387" y1="8333" x2="37387" y2="8333"/>
                        <a14:foregroundMark x1="55856" y1="7292" x2="5585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577" y="3160998"/>
            <a:ext cx="2114845" cy="182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7CDC90-2FDA-435F-96C4-B601C895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9804" y1="58940" x2="10294" y2="61589"/>
                        <a14:foregroundMark x1="55882" y1="88742" x2="55882" y2="88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022863">
            <a:off x="6181736" y="3162554"/>
            <a:ext cx="1943371" cy="143847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F61ABB64-AC92-4FF9-9C83-E916ABAE95DA}"/>
              </a:ext>
            </a:extLst>
          </p:cNvPr>
          <p:cNvGrpSpPr/>
          <p:nvPr/>
        </p:nvGrpSpPr>
        <p:grpSpPr>
          <a:xfrm>
            <a:off x="655258" y="676199"/>
            <a:ext cx="4938936" cy="889457"/>
            <a:chOff x="4827" y="0"/>
            <a:chExt cx="4938936" cy="889457"/>
          </a:xfrm>
        </p:grpSpPr>
        <p:sp>
          <p:nvSpPr>
            <p:cNvPr id="9" name="Flèche : pentagone 8">
              <a:extLst>
                <a:ext uri="{FF2B5EF4-FFF2-40B4-BE49-F238E27FC236}">
                  <a16:creationId xmlns:a16="http://schemas.microsoft.com/office/drawing/2014/main" id="{F2CE7812-ADDB-4E03-9A1B-AB699CEEAF7B}"/>
                </a:ext>
              </a:extLst>
            </p:cNvPr>
            <p:cNvSpPr/>
            <p:nvPr/>
          </p:nvSpPr>
          <p:spPr>
            <a:xfrm>
              <a:off x="4827" y="0"/>
              <a:ext cx="4938936" cy="889457"/>
            </a:xfrm>
            <a:prstGeom prst="homePlate">
              <a:avLst/>
            </a:prstGeom>
            <a:solidFill>
              <a:srgbClr val="9E89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lèche : pentagone 4">
              <a:extLst>
                <a:ext uri="{FF2B5EF4-FFF2-40B4-BE49-F238E27FC236}">
                  <a16:creationId xmlns:a16="http://schemas.microsoft.com/office/drawing/2014/main" id="{7F5A1CE7-67B3-49FC-A8C4-39F0035FB0BB}"/>
                </a:ext>
              </a:extLst>
            </p:cNvPr>
            <p:cNvSpPr txBox="1"/>
            <p:nvPr/>
          </p:nvSpPr>
          <p:spPr>
            <a:xfrm>
              <a:off x="4827" y="0"/>
              <a:ext cx="4716572" cy="889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8694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100" kern="1200" dirty="0"/>
                <a:t>Méthode de </a:t>
              </a:r>
              <a:r>
                <a:rPr lang="fr-FR" sz="4100" i="1" kern="1200" dirty="0"/>
                <a:t>docking</a:t>
              </a:r>
              <a:endParaRPr lang="fr-FR" sz="4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356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11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36E09-7F1F-49D7-BDE7-99BD68B5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9910" r="89640">
                        <a14:foregroundMark x1="44595" y1="89583" x2="44595" y2="89583"/>
                        <a14:foregroundMark x1="42342" y1="94271" x2="42342" y2="94271"/>
                        <a14:foregroundMark x1="55856" y1="9375" x2="55856" y2="9375"/>
                        <a14:foregroundMark x1="37387" y1="8333" x2="37387" y2="8333"/>
                        <a14:foregroundMark x1="55856" y1="7292" x2="5585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577" y="3160998"/>
            <a:ext cx="2114845" cy="182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7CDC90-2FDA-435F-96C4-B601C895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9804" y1="58940" x2="10294" y2="61589"/>
                        <a14:foregroundMark x1="55882" y1="88742" x2="55882" y2="88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38429">
            <a:off x="6181736" y="3162554"/>
            <a:ext cx="1943371" cy="1438476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FADB3098-2BE1-4522-8100-92134A511666}"/>
              </a:ext>
            </a:extLst>
          </p:cNvPr>
          <p:cNvGrpSpPr/>
          <p:nvPr/>
        </p:nvGrpSpPr>
        <p:grpSpPr>
          <a:xfrm>
            <a:off x="599553" y="577402"/>
            <a:ext cx="4938936" cy="889457"/>
            <a:chOff x="4827" y="0"/>
            <a:chExt cx="4938936" cy="889457"/>
          </a:xfrm>
        </p:grpSpPr>
        <p:sp>
          <p:nvSpPr>
            <p:cNvPr id="10" name="Flèche : pentagone 9">
              <a:extLst>
                <a:ext uri="{FF2B5EF4-FFF2-40B4-BE49-F238E27FC236}">
                  <a16:creationId xmlns:a16="http://schemas.microsoft.com/office/drawing/2014/main" id="{0FA54590-0F77-46AC-91EE-9C4DCFF06AA0}"/>
                </a:ext>
              </a:extLst>
            </p:cNvPr>
            <p:cNvSpPr/>
            <p:nvPr/>
          </p:nvSpPr>
          <p:spPr>
            <a:xfrm>
              <a:off x="4827" y="0"/>
              <a:ext cx="4938936" cy="889457"/>
            </a:xfrm>
            <a:prstGeom prst="homePlate">
              <a:avLst/>
            </a:prstGeom>
            <a:solidFill>
              <a:srgbClr val="9E89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èche : pentagone 4">
              <a:extLst>
                <a:ext uri="{FF2B5EF4-FFF2-40B4-BE49-F238E27FC236}">
                  <a16:creationId xmlns:a16="http://schemas.microsoft.com/office/drawing/2014/main" id="{F37C8A33-1F95-454D-8E52-2CCAB6E61829}"/>
                </a:ext>
              </a:extLst>
            </p:cNvPr>
            <p:cNvSpPr txBox="1"/>
            <p:nvPr/>
          </p:nvSpPr>
          <p:spPr>
            <a:xfrm>
              <a:off x="4827" y="0"/>
              <a:ext cx="4716572" cy="889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8694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100" kern="1200" dirty="0"/>
                <a:t>Méthode de </a:t>
              </a:r>
              <a:r>
                <a:rPr lang="fr-FR" sz="4100" i="1" kern="1200" dirty="0"/>
                <a:t>docking</a:t>
              </a:r>
              <a:endParaRPr lang="fr-FR" sz="4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89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36E09-7F1F-49D7-BDE7-99BD68B5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9910" r="89640">
                        <a14:foregroundMark x1="44595" y1="89583" x2="44595" y2="89583"/>
                        <a14:foregroundMark x1="42342" y1="94271" x2="42342" y2="94271"/>
                        <a14:foregroundMark x1="55856" y1="9375" x2="55856" y2="9375"/>
                        <a14:foregroundMark x1="37387" y1="8333" x2="37387" y2="8333"/>
                        <a14:foregroundMark x1="55856" y1="7292" x2="5585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577" y="3160998"/>
            <a:ext cx="2114845" cy="182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7CDC90-2FDA-435F-96C4-B601C895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9804" y1="58940" x2="10294" y2="61589"/>
                        <a14:foregroundMark x1="55882" y1="88742" x2="55882" y2="88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947909">
            <a:off x="5219569" y="2316392"/>
            <a:ext cx="1943371" cy="143847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8AAF270F-6151-494C-A749-6EB6E5E60EFC}"/>
              </a:ext>
            </a:extLst>
          </p:cNvPr>
          <p:cNvGrpSpPr/>
          <p:nvPr/>
        </p:nvGrpSpPr>
        <p:grpSpPr>
          <a:xfrm>
            <a:off x="504960" y="535361"/>
            <a:ext cx="4938936" cy="889457"/>
            <a:chOff x="4827" y="0"/>
            <a:chExt cx="4938936" cy="889457"/>
          </a:xfrm>
        </p:grpSpPr>
        <p:sp>
          <p:nvSpPr>
            <p:cNvPr id="9" name="Flèche : pentagone 8">
              <a:extLst>
                <a:ext uri="{FF2B5EF4-FFF2-40B4-BE49-F238E27FC236}">
                  <a16:creationId xmlns:a16="http://schemas.microsoft.com/office/drawing/2014/main" id="{1A6BCD42-CF3D-41F0-823F-72E9113BFBF2}"/>
                </a:ext>
              </a:extLst>
            </p:cNvPr>
            <p:cNvSpPr/>
            <p:nvPr/>
          </p:nvSpPr>
          <p:spPr>
            <a:xfrm>
              <a:off x="4827" y="0"/>
              <a:ext cx="4938936" cy="889457"/>
            </a:xfrm>
            <a:prstGeom prst="homePlate">
              <a:avLst/>
            </a:prstGeom>
            <a:solidFill>
              <a:srgbClr val="9E89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lèche : pentagone 4">
              <a:extLst>
                <a:ext uri="{FF2B5EF4-FFF2-40B4-BE49-F238E27FC236}">
                  <a16:creationId xmlns:a16="http://schemas.microsoft.com/office/drawing/2014/main" id="{4BB17BE7-15DF-4C82-9275-F76797DB09D6}"/>
                </a:ext>
              </a:extLst>
            </p:cNvPr>
            <p:cNvSpPr txBox="1"/>
            <p:nvPr/>
          </p:nvSpPr>
          <p:spPr>
            <a:xfrm>
              <a:off x="4827" y="0"/>
              <a:ext cx="4716572" cy="889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8694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100" kern="1200" dirty="0"/>
                <a:t>Méthode de </a:t>
              </a:r>
              <a:r>
                <a:rPr lang="fr-FR" sz="4100" i="1" kern="1200" dirty="0"/>
                <a:t>docking</a:t>
              </a:r>
              <a:endParaRPr lang="fr-FR" sz="4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404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36E09-7F1F-49D7-BDE7-99BD68B5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9910" r="89640">
                        <a14:foregroundMark x1="44595" y1="89583" x2="44595" y2="89583"/>
                        <a14:foregroundMark x1="42342" y1="94271" x2="42342" y2="94271"/>
                        <a14:foregroundMark x1="55856" y1="9375" x2="55856" y2="9375"/>
                        <a14:foregroundMark x1="37387" y1="8333" x2="37387" y2="8333"/>
                        <a14:foregroundMark x1="55856" y1="7292" x2="5585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577" y="3160998"/>
            <a:ext cx="2114845" cy="182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7CDC90-2FDA-435F-96C4-B601C895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9804" y1="58940" x2="10294" y2="61589"/>
                        <a14:foregroundMark x1="55882" y1="88742" x2="55882" y2="88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649180">
            <a:off x="5219569" y="2316392"/>
            <a:ext cx="1943371" cy="1438476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6F9434C6-863B-42BB-9975-D730E988FDDA}"/>
              </a:ext>
            </a:extLst>
          </p:cNvPr>
          <p:cNvGrpSpPr/>
          <p:nvPr/>
        </p:nvGrpSpPr>
        <p:grpSpPr>
          <a:xfrm>
            <a:off x="610063" y="636478"/>
            <a:ext cx="4938936" cy="889457"/>
            <a:chOff x="4827" y="0"/>
            <a:chExt cx="4938936" cy="889457"/>
          </a:xfrm>
        </p:grpSpPr>
        <p:sp>
          <p:nvSpPr>
            <p:cNvPr id="10" name="Flèche : pentagone 9">
              <a:extLst>
                <a:ext uri="{FF2B5EF4-FFF2-40B4-BE49-F238E27FC236}">
                  <a16:creationId xmlns:a16="http://schemas.microsoft.com/office/drawing/2014/main" id="{F7DB5032-DDC1-4421-83F8-8705CD0EEC28}"/>
                </a:ext>
              </a:extLst>
            </p:cNvPr>
            <p:cNvSpPr/>
            <p:nvPr/>
          </p:nvSpPr>
          <p:spPr>
            <a:xfrm>
              <a:off x="4827" y="0"/>
              <a:ext cx="4938936" cy="889457"/>
            </a:xfrm>
            <a:prstGeom prst="homePlate">
              <a:avLst/>
            </a:prstGeom>
            <a:solidFill>
              <a:srgbClr val="9E89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èche : pentagone 4">
              <a:extLst>
                <a:ext uri="{FF2B5EF4-FFF2-40B4-BE49-F238E27FC236}">
                  <a16:creationId xmlns:a16="http://schemas.microsoft.com/office/drawing/2014/main" id="{1C136FF7-7984-45A0-A629-7B92177E64FE}"/>
                </a:ext>
              </a:extLst>
            </p:cNvPr>
            <p:cNvSpPr txBox="1"/>
            <p:nvPr/>
          </p:nvSpPr>
          <p:spPr>
            <a:xfrm>
              <a:off x="4827" y="0"/>
              <a:ext cx="4716572" cy="889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8694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100" kern="1200" dirty="0"/>
                <a:t>Méthode de </a:t>
              </a:r>
              <a:r>
                <a:rPr lang="fr-FR" sz="4100" i="1" kern="1200" dirty="0"/>
                <a:t>docking</a:t>
              </a:r>
              <a:endParaRPr lang="fr-FR" sz="4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231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36E09-7F1F-49D7-BDE7-99BD68B5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9910" r="89640">
                        <a14:foregroundMark x1="44595" y1="89583" x2="44595" y2="89583"/>
                        <a14:foregroundMark x1="42342" y1="94271" x2="42342" y2="94271"/>
                        <a14:foregroundMark x1="55856" y1="9375" x2="55856" y2="9375"/>
                        <a14:foregroundMark x1="37387" y1="8333" x2="37387" y2="8333"/>
                        <a14:foregroundMark x1="55856" y1="7292" x2="5585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577" y="3160998"/>
            <a:ext cx="2114845" cy="182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7CDC90-2FDA-435F-96C4-B601C895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9804" y1="58940" x2="10294" y2="61589"/>
                        <a14:foregroundMark x1="55882" y1="88742" x2="55882" y2="88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649180">
            <a:off x="4286115" y="3509653"/>
            <a:ext cx="1943371" cy="143847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D682F6-2300-4168-8D85-9D80AFCF6912}"/>
              </a:ext>
            </a:extLst>
          </p:cNvPr>
          <p:cNvSpPr txBox="1"/>
          <p:nvPr/>
        </p:nvSpPr>
        <p:spPr>
          <a:xfrm>
            <a:off x="4748234" y="5564981"/>
            <a:ext cx="263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Conformation optimale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F6A57A3-0541-49C1-A1D8-B41D37276C1B}"/>
              </a:ext>
            </a:extLst>
          </p:cNvPr>
          <p:cNvGrpSpPr/>
          <p:nvPr/>
        </p:nvGrpSpPr>
        <p:grpSpPr>
          <a:xfrm>
            <a:off x="473429" y="629954"/>
            <a:ext cx="4938936" cy="889457"/>
            <a:chOff x="4827" y="0"/>
            <a:chExt cx="4938936" cy="889457"/>
          </a:xfrm>
        </p:grpSpPr>
        <p:sp>
          <p:nvSpPr>
            <p:cNvPr id="10" name="Flèche : pentagone 9">
              <a:extLst>
                <a:ext uri="{FF2B5EF4-FFF2-40B4-BE49-F238E27FC236}">
                  <a16:creationId xmlns:a16="http://schemas.microsoft.com/office/drawing/2014/main" id="{BEEC51FD-AB5E-4922-A81F-2EA39DB9B763}"/>
                </a:ext>
              </a:extLst>
            </p:cNvPr>
            <p:cNvSpPr/>
            <p:nvPr/>
          </p:nvSpPr>
          <p:spPr>
            <a:xfrm>
              <a:off x="4827" y="0"/>
              <a:ext cx="4938936" cy="889457"/>
            </a:xfrm>
            <a:prstGeom prst="homePlate">
              <a:avLst/>
            </a:prstGeom>
            <a:solidFill>
              <a:srgbClr val="9E89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èche : pentagone 4">
              <a:extLst>
                <a:ext uri="{FF2B5EF4-FFF2-40B4-BE49-F238E27FC236}">
                  <a16:creationId xmlns:a16="http://schemas.microsoft.com/office/drawing/2014/main" id="{09EF78C5-D950-4C59-AF79-9C124B8F5FCA}"/>
                </a:ext>
              </a:extLst>
            </p:cNvPr>
            <p:cNvSpPr txBox="1"/>
            <p:nvPr/>
          </p:nvSpPr>
          <p:spPr>
            <a:xfrm>
              <a:off x="4827" y="0"/>
              <a:ext cx="4716572" cy="889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8694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100" kern="1200" dirty="0"/>
                <a:t>Méthode de </a:t>
              </a:r>
              <a:r>
                <a:rPr lang="fr-FR" sz="4100" i="1" kern="1200" dirty="0"/>
                <a:t>docking</a:t>
              </a:r>
              <a:endParaRPr lang="fr-FR" sz="4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0458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15</a:t>
            </a:fld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93107B7-DEEF-4569-8394-1DE46EAD94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8536" y="375953"/>
            <a:ext cx="11741727" cy="1325563"/>
          </a:xfrm>
        </p:spPr>
        <p:txBody>
          <a:bodyPr>
            <a:normAutofit/>
          </a:bodyPr>
          <a:lstStyle/>
          <a:p>
            <a:r>
              <a:rPr lang="fr-FR" sz="4000" dirty="0"/>
              <a:t>Caractérisation du paysage énergétique d’interaction</a:t>
            </a:r>
          </a:p>
        </p:txBody>
      </p:sp>
      <p:pic>
        <p:nvPicPr>
          <p:cNvPr id="6" name="Image 5" descr="Capture d’écran 2018-05-22 à 13.52.32.png">
            <a:extLst>
              <a:ext uri="{FF2B5EF4-FFF2-40B4-BE49-F238E27FC236}">
                <a16:creationId xmlns:a16="http://schemas.microsoft.com/office/drawing/2014/main" id="{4E342E4F-E4B6-47B4-8901-363C25302B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3"/>
          <a:stretch/>
        </p:blipFill>
        <p:spPr>
          <a:xfrm>
            <a:off x="4061345" y="2190306"/>
            <a:ext cx="4069310" cy="3743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4E97CC-E822-4E97-9F3C-AD147A004588}"/>
              </a:ext>
            </a:extLst>
          </p:cNvPr>
          <p:cNvSpPr/>
          <p:nvPr/>
        </p:nvSpPr>
        <p:spPr>
          <a:xfrm>
            <a:off x="7896193" y="3615407"/>
            <a:ext cx="468923" cy="20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88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5A6AE27F-6509-439D-814A-A59D331B5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7817" y="236425"/>
            <a:ext cx="9464040" cy="1119007"/>
          </a:xfrm>
        </p:spPr>
        <p:txBody>
          <a:bodyPr/>
          <a:lstStyle/>
          <a:p>
            <a:r>
              <a:rPr lang="fr-FR" dirty="0"/>
              <a:t>Projection</a:t>
            </a:r>
          </a:p>
        </p:txBody>
      </p:sp>
      <p:pic>
        <p:nvPicPr>
          <p:cNvPr id="18" name="Espace réservé du contenu 4">
            <a:extLst>
              <a:ext uri="{FF2B5EF4-FFF2-40B4-BE49-F238E27FC236}">
                <a16:creationId xmlns:a16="http://schemas.microsoft.com/office/drawing/2014/main" id="{D6AC03CE-8DA7-4552-B649-6BF71A2B08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21208" t="8287" r="22702" b="14601"/>
          <a:stretch/>
        </p:blipFill>
        <p:spPr>
          <a:xfrm>
            <a:off x="4265127" y="4124080"/>
            <a:ext cx="2743200" cy="2511022"/>
          </a:xfrm>
        </p:spPr>
      </p:pic>
      <p:pic>
        <p:nvPicPr>
          <p:cNvPr id="7" name="Image 6" descr="Capture d’écran 2018-05-22 à 13.52.32.png">
            <a:extLst>
              <a:ext uri="{FF2B5EF4-FFF2-40B4-BE49-F238E27FC236}">
                <a16:creationId xmlns:a16="http://schemas.microsoft.com/office/drawing/2014/main" id="{37F0936F-5745-4959-9E8C-7876EF70264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9" r="4529"/>
          <a:stretch/>
        </p:blipFill>
        <p:spPr>
          <a:xfrm>
            <a:off x="1098225" y="1611371"/>
            <a:ext cx="2701731" cy="2563231"/>
          </a:xfrm>
          <a:prstGeom prst="rect">
            <a:avLst/>
          </a:prstGeom>
        </p:spPr>
      </p:pic>
      <p:pic>
        <p:nvPicPr>
          <p:cNvPr id="9" name="Image 8" descr="Capture d’écran 2018-05-22 à 16.16.57.png">
            <a:extLst>
              <a:ext uri="{FF2B5EF4-FFF2-40B4-BE49-F238E27FC236}">
                <a16:creationId xmlns:a16="http://schemas.microsoft.com/office/drawing/2014/main" id="{D00571A7-BE0A-4B80-8FBD-3B1AC90275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r="8240" b="23180"/>
          <a:stretch/>
        </p:blipFill>
        <p:spPr>
          <a:xfrm>
            <a:off x="6822155" y="1707319"/>
            <a:ext cx="4188623" cy="26851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058317-F586-40A4-80DA-A3B1E231FBAC}"/>
              </a:ext>
            </a:extLst>
          </p:cNvPr>
          <p:cNvSpPr/>
          <p:nvPr/>
        </p:nvSpPr>
        <p:spPr>
          <a:xfrm>
            <a:off x="5197376" y="3795347"/>
            <a:ext cx="492461" cy="4020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8F311A-99C3-46BC-9BFC-52D6FAEC422B}"/>
              </a:ext>
            </a:extLst>
          </p:cNvPr>
          <p:cNvSpPr/>
          <p:nvPr/>
        </p:nvSpPr>
        <p:spPr>
          <a:xfrm>
            <a:off x="4944651" y="3538939"/>
            <a:ext cx="464392" cy="301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5C47540-95E0-4474-9F5D-8B09797C57F0}"/>
              </a:ext>
            </a:extLst>
          </p:cNvPr>
          <p:cNvCxnSpPr>
            <a:cxnSpLocks/>
          </p:cNvCxnSpPr>
          <p:nvPr/>
        </p:nvCxnSpPr>
        <p:spPr>
          <a:xfrm>
            <a:off x="4418357" y="2751044"/>
            <a:ext cx="194245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1A95A8C-3263-4AF2-BA64-C422E53BC4FF}"/>
              </a:ext>
            </a:extLst>
          </p:cNvPr>
          <p:cNvSpPr/>
          <p:nvPr/>
        </p:nvSpPr>
        <p:spPr>
          <a:xfrm>
            <a:off x="4339830" y="2929123"/>
            <a:ext cx="213842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Arial"/>
                <a:cs typeface="Arial"/>
              </a:rPr>
              <a:t>Projection sinusoïdale</a:t>
            </a:r>
          </a:p>
          <a:p>
            <a:pPr algn="ctr"/>
            <a:r>
              <a:rPr lang="fr-FR" sz="1600" dirty="0">
                <a:latin typeface="Arial"/>
                <a:cs typeface="Arial"/>
              </a:rPr>
              <a:t>2D</a:t>
            </a:r>
          </a:p>
          <a:p>
            <a:pPr algn="ctr"/>
            <a:endParaRPr lang="fr-FR" sz="1400" dirty="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13" name="Espace réservé du numéro de diapositive 3">
            <a:extLst>
              <a:ext uri="{FF2B5EF4-FFF2-40B4-BE49-F238E27FC236}">
                <a16:creationId xmlns:a16="http://schemas.microsoft.com/office/drawing/2014/main" id="{7F3B5205-9D78-4F30-A91F-2789605A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741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092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Capture d’écran 2018-05-22 à 13.52.32.png">
            <a:extLst>
              <a:ext uri="{FF2B5EF4-FFF2-40B4-BE49-F238E27FC236}">
                <a16:creationId xmlns:a16="http://schemas.microsoft.com/office/drawing/2014/main" id="{35606CAD-20A0-46DC-978D-5EDDA972F4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9524" b="15152"/>
          <a:stretch/>
        </p:blipFill>
        <p:spPr>
          <a:xfrm>
            <a:off x="1246704" y="1451746"/>
            <a:ext cx="3261832" cy="257426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66A011-B23A-4A20-A996-F16D2CE6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17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827DE02-7967-4E6C-8810-971E27A9AE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82550"/>
            <a:ext cx="10515600" cy="1325563"/>
          </a:xfrm>
        </p:spPr>
        <p:txBody>
          <a:bodyPr/>
          <a:lstStyle/>
          <a:p>
            <a:r>
              <a:rPr lang="fr-FR" dirty="0"/>
              <a:t>Lissage des cartes d’énergies</a:t>
            </a:r>
          </a:p>
        </p:txBody>
      </p:sp>
      <p:grpSp>
        <p:nvGrpSpPr>
          <p:cNvPr id="5" name="Grouper 17">
            <a:extLst>
              <a:ext uri="{FF2B5EF4-FFF2-40B4-BE49-F238E27FC236}">
                <a16:creationId xmlns:a16="http://schemas.microsoft.com/office/drawing/2014/main" id="{9ACA971D-6E1D-4949-950A-6C07F78213F9}"/>
              </a:ext>
            </a:extLst>
          </p:cNvPr>
          <p:cNvGrpSpPr/>
          <p:nvPr/>
        </p:nvGrpSpPr>
        <p:grpSpPr>
          <a:xfrm>
            <a:off x="6258560" y="4201348"/>
            <a:ext cx="3988000" cy="2520127"/>
            <a:chOff x="4794367" y="4275545"/>
            <a:chExt cx="4363744" cy="2652890"/>
          </a:xfrm>
        </p:grpSpPr>
        <p:pic>
          <p:nvPicPr>
            <p:cNvPr id="6" name="Image 5" descr="Capture d’écran 2018-05-22 à 16.17.19.png">
              <a:extLst>
                <a:ext uri="{FF2B5EF4-FFF2-40B4-BE49-F238E27FC236}">
                  <a16:creationId xmlns:a16="http://schemas.microsoft.com/office/drawing/2014/main" id="{4AE5A767-A5A7-4723-B427-A52F4F808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40" r="8722" b="22426"/>
            <a:stretch/>
          </p:blipFill>
          <p:spPr>
            <a:xfrm>
              <a:off x="5122407" y="4275545"/>
              <a:ext cx="4035704" cy="265289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9014B9-388E-4E4B-9DB4-7EBAE5CDAAFD}"/>
                </a:ext>
              </a:extLst>
            </p:cNvPr>
            <p:cNvSpPr/>
            <p:nvPr/>
          </p:nvSpPr>
          <p:spPr>
            <a:xfrm rot="5581300">
              <a:off x="4749177" y="5109429"/>
              <a:ext cx="492461" cy="40208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3A339C3-4789-4022-B5AB-D8D031A14521}"/>
              </a:ext>
            </a:extLst>
          </p:cNvPr>
          <p:cNvCxnSpPr/>
          <p:nvPr/>
        </p:nvCxnSpPr>
        <p:spPr>
          <a:xfrm>
            <a:off x="8660148" y="3686419"/>
            <a:ext cx="0" cy="6542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Capture d’écran 2018-05-22 à 16.16.57.png">
            <a:extLst>
              <a:ext uri="{FF2B5EF4-FFF2-40B4-BE49-F238E27FC236}">
                <a16:creationId xmlns:a16="http://schemas.microsoft.com/office/drawing/2014/main" id="{A84328FB-AABF-413D-801E-BEC18B62AC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6" r="8240" b="23180"/>
          <a:stretch/>
        </p:blipFill>
        <p:spPr>
          <a:xfrm>
            <a:off x="6434022" y="1555225"/>
            <a:ext cx="3752433" cy="24055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102B62-6E61-4C36-83F7-AE55DCEC36F5}"/>
              </a:ext>
            </a:extLst>
          </p:cNvPr>
          <p:cNvSpPr/>
          <p:nvPr/>
        </p:nvSpPr>
        <p:spPr>
          <a:xfrm>
            <a:off x="4704842" y="2623959"/>
            <a:ext cx="492461" cy="40208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AEFBE1-6815-4EBC-83A1-1E7F050D900C}"/>
              </a:ext>
            </a:extLst>
          </p:cNvPr>
          <p:cNvSpPr/>
          <p:nvPr/>
        </p:nvSpPr>
        <p:spPr>
          <a:xfrm>
            <a:off x="4656689" y="2139321"/>
            <a:ext cx="464392" cy="301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3A457AD-3E00-492F-B0C4-DF004A96A58F}"/>
              </a:ext>
            </a:extLst>
          </p:cNvPr>
          <p:cNvCxnSpPr>
            <a:cxnSpLocks/>
          </p:cNvCxnSpPr>
          <p:nvPr/>
        </p:nvCxnSpPr>
        <p:spPr>
          <a:xfrm>
            <a:off x="4316069" y="2757976"/>
            <a:ext cx="193041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072611D-86DE-40AE-BF2B-DF325A44DBBF}"/>
              </a:ext>
            </a:extLst>
          </p:cNvPr>
          <p:cNvSpPr/>
          <p:nvPr/>
        </p:nvSpPr>
        <p:spPr>
          <a:xfrm>
            <a:off x="8808302" y="3862794"/>
            <a:ext cx="1240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lissage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4C38BD3-305A-4DDA-9D2E-D0F4A78DD026}"/>
              </a:ext>
            </a:extLst>
          </p:cNvPr>
          <p:cNvSpPr txBox="1"/>
          <p:nvPr/>
        </p:nvSpPr>
        <p:spPr>
          <a:xfrm>
            <a:off x="4704842" y="548749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régions froides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12E08EB-5266-4EEA-8434-B69E56226F78}"/>
              </a:ext>
            </a:extLst>
          </p:cNvPr>
          <p:cNvSpPr/>
          <p:nvPr/>
        </p:nvSpPr>
        <p:spPr>
          <a:xfrm>
            <a:off x="8474625" y="4541176"/>
            <a:ext cx="810699" cy="684384"/>
          </a:xfrm>
          <a:prstGeom prst="ellipse">
            <a:avLst/>
          </a:prstGeom>
          <a:noFill/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E38CC8F9-153C-4BB1-9382-76B6DE3178B0}"/>
              </a:ext>
            </a:extLst>
          </p:cNvPr>
          <p:cNvSpPr/>
          <p:nvPr/>
        </p:nvSpPr>
        <p:spPr>
          <a:xfrm>
            <a:off x="8875106" y="5215365"/>
            <a:ext cx="496160" cy="245122"/>
          </a:xfrm>
          <a:prstGeom prst="ellipse">
            <a:avLst/>
          </a:prstGeom>
          <a:noFill/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23CEEB9-50C8-4F51-9079-5AFD31E1EF87}"/>
              </a:ext>
            </a:extLst>
          </p:cNvPr>
          <p:cNvCxnSpPr>
            <a:stCxn id="15" idx="3"/>
            <a:endCxn id="17" idx="2"/>
          </p:cNvCxnSpPr>
          <p:nvPr/>
        </p:nvCxnSpPr>
        <p:spPr>
          <a:xfrm>
            <a:off x="6682075" y="4622359"/>
            <a:ext cx="1792550" cy="261009"/>
          </a:xfrm>
          <a:prstGeom prst="line">
            <a:avLst/>
          </a:prstGeom>
          <a:ln w="28575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DFCDE202-A7DF-4938-8779-CFD5F23F27BC}"/>
              </a:ext>
            </a:extLst>
          </p:cNvPr>
          <p:cNvCxnSpPr/>
          <p:nvPr/>
        </p:nvCxnSpPr>
        <p:spPr>
          <a:xfrm flipV="1">
            <a:off x="6355756" y="5383519"/>
            <a:ext cx="2534308" cy="294862"/>
          </a:xfrm>
          <a:prstGeom prst="line">
            <a:avLst/>
          </a:prstGeom>
          <a:ln w="28575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5BA44A6-6164-4756-94F8-7740440DFFD9}"/>
              </a:ext>
            </a:extLst>
          </p:cNvPr>
          <p:cNvSpPr txBox="1"/>
          <p:nvPr/>
        </p:nvSpPr>
        <p:spPr>
          <a:xfrm>
            <a:off x="1723253" y="5041214"/>
            <a:ext cx="265489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latin typeface="Arial"/>
                <a:cs typeface="Arial"/>
              </a:rPr>
              <a:t>Carte d’énergie 2D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B7E620-2C4D-4160-9352-718D54CF9480}"/>
              </a:ext>
            </a:extLst>
          </p:cNvPr>
          <p:cNvSpPr/>
          <p:nvPr/>
        </p:nvSpPr>
        <p:spPr>
          <a:xfrm>
            <a:off x="4656689" y="3021550"/>
            <a:ext cx="213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>
                <a:latin typeface="Arial"/>
                <a:cs typeface="Arial"/>
              </a:rPr>
              <a:t>Projection sinusoïdale en 2D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146D8C6-E402-404B-B011-32B98DC15B44}"/>
              </a:ext>
            </a:extLst>
          </p:cNvPr>
          <p:cNvSpPr txBox="1"/>
          <p:nvPr/>
        </p:nvSpPr>
        <p:spPr>
          <a:xfrm>
            <a:off x="4804638" y="443769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régions chaudes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Accolade ouvrante 21">
            <a:extLst>
              <a:ext uri="{FF2B5EF4-FFF2-40B4-BE49-F238E27FC236}">
                <a16:creationId xmlns:a16="http://schemas.microsoft.com/office/drawing/2014/main" id="{2E64C937-3694-4DB4-B25F-7F226D388D29}"/>
              </a:ext>
            </a:extLst>
          </p:cNvPr>
          <p:cNvSpPr/>
          <p:nvPr/>
        </p:nvSpPr>
        <p:spPr>
          <a:xfrm>
            <a:off x="4378147" y="4352036"/>
            <a:ext cx="265713" cy="1861694"/>
          </a:xfrm>
          <a:prstGeom prst="leftBrace">
            <a:avLst>
              <a:gd name="adj1" fmla="val 40812"/>
              <a:gd name="adj2" fmla="val 50000"/>
            </a:avLst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269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C54889-5B08-4B71-A31B-F229AB8A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18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1C0CFF1-EFE6-42DC-9AA0-70291E98C1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82550"/>
            <a:ext cx="10515600" cy="1325563"/>
          </a:xfrm>
        </p:spPr>
        <p:txBody>
          <a:bodyPr/>
          <a:lstStyle/>
          <a:p>
            <a:r>
              <a:rPr lang="fr-FR" dirty="0"/>
              <a:t>Obtention des cartes IPOPS 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001C637-A76F-480E-B7DE-F3F28A71B8C4}"/>
              </a:ext>
            </a:extLst>
          </p:cNvPr>
          <p:cNvGrpSpPr/>
          <p:nvPr/>
        </p:nvGrpSpPr>
        <p:grpSpPr>
          <a:xfrm>
            <a:off x="2820744" y="1432112"/>
            <a:ext cx="6306671" cy="5425888"/>
            <a:chOff x="2367421" y="1007984"/>
            <a:chExt cx="6689389" cy="5850016"/>
          </a:xfrm>
        </p:grpSpPr>
        <p:pic>
          <p:nvPicPr>
            <p:cNvPr id="5" name="Image 4" descr="Capture d’écran 2019-05-29 à 17.56.21.png">
              <a:extLst>
                <a:ext uri="{FF2B5EF4-FFF2-40B4-BE49-F238E27FC236}">
                  <a16:creationId xmlns:a16="http://schemas.microsoft.com/office/drawing/2014/main" id="{5F7E36BA-7D5D-4C87-94FF-84E001895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80429">
              <a:off x="4491087" y="4659198"/>
              <a:ext cx="1147508" cy="949107"/>
            </a:xfrm>
            <a:prstGeom prst="rect">
              <a:avLst/>
            </a:prstGeom>
          </p:spPr>
        </p:pic>
        <p:pic>
          <p:nvPicPr>
            <p:cNvPr id="6" name="Image 5" descr="Capture d’écran 2019-05-29 à 17.56.32.png">
              <a:extLst>
                <a:ext uri="{FF2B5EF4-FFF2-40B4-BE49-F238E27FC236}">
                  <a16:creationId xmlns:a16="http://schemas.microsoft.com/office/drawing/2014/main" id="{15CA73F7-0BC2-451D-ADD7-98129CF58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630" y="3543953"/>
              <a:ext cx="1300209" cy="717357"/>
            </a:xfrm>
            <a:prstGeom prst="rect">
              <a:avLst/>
            </a:prstGeom>
          </p:spPr>
        </p:pic>
        <p:pic>
          <p:nvPicPr>
            <p:cNvPr id="7" name="Image 6" descr="Capture d’écran 2019-05-29 à 17.56.38.png">
              <a:extLst>
                <a:ext uri="{FF2B5EF4-FFF2-40B4-BE49-F238E27FC236}">
                  <a16:creationId xmlns:a16="http://schemas.microsoft.com/office/drawing/2014/main" id="{299D9B7D-8919-4501-A3D8-FCAAC9E53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425" y="1007984"/>
              <a:ext cx="1177845" cy="846057"/>
            </a:xfrm>
            <a:prstGeom prst="rect">
              <a:avLst/>
            </a:prstGeom>
          </p:spPr>
        </p:pic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0CED27F6-ADCD-45D5-B04D-8B54B3B43A27}"/>
                </a:ext>
              </a:extLst>
            </p:cNvPr>
            <p:cNvCxnSpPr/>
            <p:nvPr/>
          </p:nvCxnSpPr>
          <p:spPr>
            <a:xfrm flipV="1">
              <a:off x="3283053" y="1584057"/>
              <a:ext cx="1144895" cy="224190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6430650F-5BBF-47C7-8C0C-4C53260A9013}"/>
                </a:ext>
              </a:extLst>
            </p:cNvPr>
            <p:cNvCxnSpPr/>
            <p:nvPr/>
          </p:nvCxnSpPr>
          <p:spPr>
            <a:xfrm flipV="1">
              <a:off x="3295885" y="2618783"/>
              <a:ext cx="1097540" cy="120718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A0541C22-A9AE-4BBD-A4E8-C5256C3688C7}"/>
                </a:ext>
              </a:extLst>
            </p:cNvPr>
            <p:cNvCxnSpPr/>
            <p:nvPr/>
          </p:nvCxnSpPr>
          <p:spPr>
            <a:xfrm>
              <a:off x="3283056" y="3825966"/>
              <a:ext cx="1135273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3B904911-C817-4AEC-AD19-5218DCAA568D}"/>
                </a:ext>
              </a:extLst>
            </p:cNvPr>
            <p:cNvCxnSpPr/>
            <p:nvPr/>
          </p:nvCxnSpPr>
          <p:spPr>
            <a:xfrm>
              <a:off x="3295885" y="3818234"/>
              <a:ext cx="1097540" cy="139912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BA036376-53AC-4D41-BE09-C951A1A80912}"/>
                </a:ext>
              </a:extLst>
            </p:cNvPr>
            <p:cNvCxnSpPr/>
            <p:nvPr/>
          </p:nvCxnSpPr>
          <p:spPr>
            <a:xfrm>
              <a:off x="3283053" y="3818234"/>
              <a:ext cx="1135276" cy="241033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3819092-7193-4343-96A5-F94267985AEB}"/>
                </a:ext>
              </a:extLst>
            </p:cNvPr>
            <p:cNvSpPr txBox="1"/>
            <p:nvPr/>
          </p:nvSpPr>
          <p:spPr>
            <a:xfrm>
              <a:off x="2367421" y="4311971"/>
              <a:ext cx="9156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Avenir Book"/>
                  <a:cs typeface="Avenir Book"/>
                </a:rPr>
                <a:t>2wo2_B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8D445D2-7097-4E7A-BBD0-F8F17BA7D557}"/>
                </a:ext>
              </a:extLst>
            </p:cNvPr>
            <p:cNvSpPr txBox="1"/>
            <p:nvPr/>
          </p:nvSpPr>
          <p:spPr>
            <a:xfrm>
              <a:off x="4560498" y="1807009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Avenir Book"/>
                  <a:cs typeface="Avenir Book"/>
                </a:rPr>
                <a:t>2wo2_A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8F448F0-CB3C-44BD-B933-BBA9215E8DE3}"/>
                </a:ext>
              </a:extLst>
            </p:cNvPr>
            <p:cNvSpPr txBox="1"/>
            <p:nvPr/>
          </p:nvSpPr>
          <p:spPr>
            <a:xfrm>
              <a:off x="4560498" y="3017629"/>
              <a:ext cx="830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Avenir Book"/>
                  <a:cs typeface="Avenir Book"/>
                </a:rPr>
                <a:t>4l0p_A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C571EA9-7E5D-46C2-B039-C63806BD8D68}"/>
                </a:ext>
              </a:extLst>
            </p:cNvPr>
            <p:cNvSpPr txBox="1"/>
            <p:nvPr/>
          </p:nvSpPr>
          <p:spPr>
            <a:xfrm>
              <a:off x="4546665" y="4182633"/>
              <a:ext cx="869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Avenir Book"/>
                  <a:cs typeface="Avenir Book"/>
                </a:rPr>
                <a:t>1v30_A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A233869-D313-428E-AAB9-93AC19FC82D4}"/>
                </a:ext>
              </a:extLst>
            </p:cNvPr>
            <p:cNvSpPr txBox="1"/>
            <p:nvPr/>
          </p:nvSpPr>
          <p:spPr>
            <a:xfrm>
              <a:off x="4560498" y="5475582"/>
              <a:ext cx="9032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>
                  <a:latin typeface="Avenir Book"/>
                  <a:cs typeface="Avenir Book"/>
                </a:rPr>
                <a:t>1d4o_A</a:t>
              </a:r>
            </a:p>
          </p:txBody>
        </p:sp>
        <p:pic>
          <p:nvPicPr>
            <p:cNvPr id="18" name="Image 17" descr="Capture d’écran 2019-05-29 à 17.56.48.png">
              <a:extLst>
                <a:ext uri="{FF2B5EF4-FFF2-40B4-BE49-F238E27FC236}">
                  <a16:creationId xmlns:a16="http://schemas.microsoft.com/office/drawing/2014/main" id="{D082BBF5-496C-40A7-B20F-05EE6F080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421" y="3332667"/>
              <a:ext cx="906773" cy="955788"/>
            </a:xfrm>
            <a:prstGeom prst="rect">
              <a:avLst/>
            </a:prstGeom>
          </p:spPr>
        </p:pic>
        <p:pic>
          <p:nvPicPr>
            <p:cNvPr id="19" name="Image 18" descr="Capture d’écran 2019-05-29 à 17.56.42.png">
              <a:extLst>
                <a:ext uri="{FF2B5EF4-FFF2-40B4-BE49-F238E27FC236}">
                  <a16:creationId xmlns:a16="http://schemas.microsoft.com/office/drawing/2014/main" id="{BB909031-40CA-49BC-B68D-F60032385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0782" y="2276717"/>
              <a:ext cx="1118729" cy="740912"/>
            </a:xfrm>
            <a:prstGeom prst="rect">
              <a:avLst/>
            </a:prstGeom>
          </p:spPr>
        </p:pic>
        <p:pic>
          <p:nvPicPr>
            <p:cNvPr id="20" name="Image 19" descr="Capture d’écran 2019-05-29 à 18.02.32.png">
              <a:extLst>
                <a:ext uri="{FF2B5EF4-FFF2-40B4-BE49-F238E27FC236}">
                  <a16:creationId xmlns:a16="http://schemas.microsoft.com/office/drawing/2014/main" id="{2ADC34AA-52C6-4E50-9F85-9E51D2FD7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1" y="1019742"/>
              <a:ext cx="1625669" cy="894365"/>
            </a:xfrm>
            <a:prstGeom prst="rect">
              <a:avLst/>
            </a:prstGeom>
          </p:spPr>
        </p:pic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548F0BC3-855B-45C0-A4BF-0F7DAFD64B4C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11" y="1334574"/>
              <a:ext cx="1549909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8DBE21E8-8E68-40A7-9F08-EB15ADA29146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11" y="2608301"/>
              <a:ext cx="154990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F2ECDC63-5352-42AB-B6B9-5FB20C7ED7DC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11" y="5132487"/>
              <a:ext cx="1549909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246FCD0C-067D-4AFF-98FE-356F578AD9D6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11" y="6323907"/>
              <a:ext cx="1549909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56C51F52-8AA9-4AE7-A794-146ED3A56CD1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11" y="3815482"/>
              <a:ext cx="1549909" cy="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Image 25" descr="Capture d’écran 2019-05-29 à 18.02.47.png">
              <a:extLst>
                <a:ext uri="{FF2B5EF4-FFF2-40B4-BE49-F238E27FC236}">
                  <a16:creationId xmlns:a16="http://schemas.microsoft.com/office/drawing/2014/main" id="{F9EC12FC-CF30-4C13-8A91-88D740A7B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382" y="2239762"/>
              <a:ext cx="1559448" cy="884963"/>
            </a:xfrm>
            <a:prstGeom prst="rect">
              <a:avLst/>
            </a:prstGeom>
          </p:spPr>
        </p:pic>
        <p:pic>
          <p:nvPicPr>
            <p:cNvPr id="27" name="Image 26" descr="Capture d’écran 2019-05-29 à 18.03.02.png">
              <a:extLst>
                <a:ext uri="{FF2B5EF4-FFF2-40B4-BE49-F238E27FC236}">
                  <a16:creationId xmlns:a16="http://schemas.microsoft.com/office/drawing/2014/main" id="{70DB7194-34F5-4551-8907-51E2728DC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272" y="3496492"/>
              <a:ext cx="1504732" cy="873116"/>
            </a:xfrm>
            <a:prstGeom prst="rect">
              <a:avLst/>
            </a:prstGeom>
          </p:spPr>
        </p:pic>
        <p:pic>
          <p:nvPicPr>
            <p:cNvPr id="28" name="Image 27" descr="Capture d’écran 2019-05-29 à 18.03.25.png">
              <a:extLst>
                <a:ext uri="{FF2B5EF4-FFF2-40B4-BE49-F238E27FC236}">
                  <a16:creationId xmlns:a16="http://schemas.microsoft.com/office/drawing/2014/main" id="{6C99A60D-9331-4D97-AD99-329606A15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41" y="4748300"/>
              <a:ext cx="1587618" cy="918894"/>
            </a:xfrm>
            <a:prstGeom prst="rect">
              <a:avLst/>
            </a:prstGeom>
          </p:spPr>
        </p:pic>
        <p:pic>
          <p:nvPicPr>
            <p:cNvPr id="29" name="Image 28" descr="Capture d’écran 2019-05-29 à 18.03.35.png">
              <a:extLst>
                <a:ext uri="{FF2B5EF4-FFF2-40B4-BE49-F238E27FC236}">
                  <a16:creationId xmlns:a16="http://schemas.microsoft.com/office/drawing/2014/main" id="{805249EE-8FC5-40A2-9B1C-63D16A9C2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382" y="5959385"/>
              <a:ext cx="1568934" cy="898615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2FBBEF1-7AB6-4521-8D19-B9A58BAC0FDD}"/>
                </a:ext>
              </a:extLst>
            </p:cNvPr>
            <p:cNvSpPr txBox="1"/>
            <p:nvPr/>
          </p:nvSpPr>
          <p:spPr>
            <a:xfrm>
              <a:off x="4679787" y="5773122"/>
              <a:ext cx="5565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200" dirty="0">
                  <a:cs typeface="Courier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949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80B54C-F046-4952-984F-792C6A92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19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8260941-5F04-4C52-84CA-92D4CC1BFB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82550"/>
            <a:ext cx="10515600" cy="1325563"/>
          </a:xfrm>
        </p:spPr>
        <p:txBody>
          <a:bodyPr/>
          <a:lstStyle/>
          <a:p>
            <a:r>
              <a:rPr lang="fr-FR" dirty="0"/>
              <a:t>Discrétisation et séparation des classes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BCCAB6-1DBF-4502-AFF9-9A72FE31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93" y="1431801"/>
            <a:ext cx="6194213" cy="52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2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Espace réservé du numéro de diapositive 86">
            <a:extLst>
              <a:ext uri="{FF2B5EF4-FFF2-40B4-BE49-F238E27FC236}">
                <a16:creationId xmlns:a16="http://schemas.microsoft.com/office/drawing/2014/main" id="{C1BDFF2B-466E-463A-A81A-F201DCAB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2</a:t>
            </a:fld>
            <a:endParaRPr lang="fr-FR"/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B2BC7AFB-37EA-4216-9FDE-C242B86E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8" y="1949248"/>
            <a:ext cx="4410773" cy="394864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9762021-7991-4785-ACCF-2CEA83890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" r="2278" b="16970"/>
          <a:stretch/>
        </p:blipFill>
        <p:spPr bwMode="auto">
          <a:xfrm>
            <a:off x="5444266" y="834474"/>
            <a:ext cx="5909534" cy="51866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44266" y="6165816"/>
            <a:ext cx="6039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  <a:latin typeface="XBEAVK+Calibri"/>
              </a:rPr>
              <a:t>Image d’une cellule </a:t>
            </a: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d’E</a:t>
            </a:r>
            <a:r>
              <a:rPr lang="fr-FR" dirty="0">
                <a:solidFill>
                  <a:srgbClr val="000000"/>
                </a:solidFill>
                <a:latin typeface="XBEAVK+Calibri"/>
              </a:rPr>
              <a:t>. coli (Illustration par David  S. </a:t>
            </a:r>
            <a:r>
              <a:rPr lang="fr-FR" dirty="0" err="1">
                <a:solidFill>
                  <a:srgbClr val="000000"/>
                </a:solidFill>
                <a:latin typeface="XBEAVK+Calibri"/>
              </a:rPr>
              <a:t>Goodsell</a:t>
            </a:r>
            <a:r>
              <a:rPr lang="fr-FR" dirty="0">
                <a:solidFill>
                  <a:srgbClr val="000000"/>
                </a:solidFill>
                <a:latin typeface="XBEAVK+Calibri"/>
              </a:rPr>
              <a:t>)</a:t>
            </a:r>
            <a:endParaRPr lang="fr-FR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E6EECC14-4432-49C2-830D-185B38A143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186369"/>
              </p:ext>
            </p:extLst>
          </p:nvPr>
        </p:nvGraphicFramePr>
        <p:xfrm>
          <a:off x="755089" y="511308"/>
          <a:ext cx="2966720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97688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>
            <a:extLst>
              <a:ext uri="{FF2B5EF4-FFF2-40B4-BE49-F238E27FC236}">
                <a16:creationId xmlns:a16="http://schemas.microsoft.com/office/drawing/2014/main" id="{6B6C285B-6979-4A13-9BD3-92D6B6530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48"/>
          <a:stretch/>
        </p:blipFill>
        <p:spPr>
          <a:xfrm>
            <a:off x="7690093" y="3095626"/>
            <a:ext cx="2743200" cy="16118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5FB667-878D-4BE7-8BF5-AE049CC4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20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9C73195-159C-4720-BE33-4BD9CCCB3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82550"/>
            <a:ext cx="10515600" cy="1325563"/>
          </a:xfrm>
        </p:spPr>
        <p:txBody>
          <a:bodyPr/>
          <a:lstStyle/>
          <a:p>
            <a:r>
              <a:rPr lang="fr-FR" dirty="0"/>
              <a:t>Obtention des cartes IPOPS 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10FED334-F4C4-4450-8377-EC453AD43186}"/>
              </a:ext>
            </a:extLst>
          </p:cNvPr>
          <p:cNvGrpSpPr/>
          <p:nvPr/>
        </p:nvGrpSpPr>
        <p:grpSpPr>
          <a:xfrm>
            <a:off x="2999061" y="1433498"/>
            <a:ext cx="8656388" cy="5424502"/>
            <a:chOff x="999135" y="892926"/>
            <a:chExt cx="10489727" cy="6426993"/>
          </a:xfrm>
        </p:grpSpPr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67D68CF4-DF71-42ED-8D91-ED55461B64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135" y="2016906"/>
              <a:ext cx="1099722" cy="16264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83289E0F-87BC-4DAE-9A7A-FA0B290C45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967" y="2903702"/>
              <a:ext cx="1142204" cy="7397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9C088E0-F232-49EB-83F1-D247A0F09DB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967" y="3635670"/>
              <a:ext cx="1109612" cy="7397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7CA4D4DB-57C1-4BE8-8073-41E9FF360BAB}"/>
                </a:ext>
              </a:extLst>
            </p:cNvPr>
            <p:cNvCxnSpPr>
              <a:cxnSpLocks/>
            </p:cNvCxnSpPr>
            <p:nvPr/>
          </p:nvCxnSpPr>
          <p:spPr>
            <a:xfrm>
              <a:off x="999135" y="3635670"/>
              <a:ext cx="1235376" cy="184783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Image 10" descr="red_maps.png">
              <a:extLst>
                <a:ext uri="{FF2B5EF4-FFF2-40B4-BE49-F238E27FC236}">
                  <a16:creationId xmlns:a16="http://schemas.microsoft.com/office/drawing/2014/main" id="{BBC857BA-2D6A-444C-9EB0-517178996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83"/>
            <a:stretch/>
          </p:blipFill>
          <p:spPr>
            <a:xfrm>
              <a:off x="4491300" y="4501595"/>
              <a:ext cx="1384469" cy="880924"/>
            </a:xfrm>
            <a:prstGeom prst="rect">
              <a:avLst/>
            </a:prstGeom>
          </p:spPr>
        </p:pic>
        <p:pic>
          <p:nvPicPr>
            <p:cNvPr id="12" name="Image 11" descr="red_maps.png">
              <a:extLst>
                <a:ext uri="{FF2B5EF4-FFF2-40B4-BE49-F238E27FC236}">
                  <a16:creationId xmlns:a16="http://schemas.microsoft.com/office/drawing/2014/main" id="{CB971375-FB09-491A-ACC5-1D949BD6F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71" r="22800"/>
            <a:stretch/>
          </p:blipFill>
          <p:spPr>
            <a:xfrm>
              <a:off x="4479783" y="5483504"/>
              <a:ext cx="1395986" cy="891701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726A4F6-D269-41BF-99D8-D74B3419CBA2}"/>
                </a:ext>
              </a:extLst>
            </p:cNvPr>
            <p:cNvSpPr txBox="1"/>
            <p:nvPr/>
          </p:nvSpPr>
          <p:spPr>
            <a:xfrm>
              <a:off x="5012247" y="3777123"/>
              <a:ext cx="5565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200" dirty="0">
                  <a:cs typeface="Courier"/>
                </a:rPr>
                <a:t>…</a:t>
              </a:r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67C0C60F-F466-4571-AC3F-9523C04E8D97}"/>
                </a:ext>
              </a:extLst>
            </p:cNvPr>
            <p:cNvCxnSpPr/>
            <p:nvPr/>
          </p:nvCxnSpPr>
          <p:spPr>
            <a:xfrm>
              <a:off x="3332497" y="1666407"/>
              <a:ext cx="9535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CF8481D5-9A51-4D1A-BA7D-56F2BCD6089B}"/>
                </a:ext>
              </a:extLst>
            </p:cNvPr>
            <p:cNvCxnSpPr/>
            <p:nvPr/>
          </p:nvCxnSpPr>
          <p:spPr>
            <a:xfrm>
              <a:off x="3332497" y="2614123"/>
              <a:ext cx="9535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2F4BA8F8-7256-4FBB-A2D1-CFCD746DDA10}"/>
                </a:ext>
              </a:extLst>
            </p:cNvPr>
            <p:cNvCxnSpPr/>
            <p:nvPr/>
          </p:nvCxnSpPr>
          <p:spPr>
            <a:xfrm>
              <a:off x="3344210" y="3635670"/>
              <a:ext cx="9535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6AEB96C7-708B-473F-A87C-1F8399F19BBA}"/>
                </a:ext>
              </a:extLst>
            </p:cNvPr>
            <p:cNvCxnSpPr/>
            <p:nvPr/>
          </p:nvCxnSpPr>
          <p:spPr>
            <a:xfrm>
              <a:off x="3332497" y="4942561"/>
              <a:ext cx="9535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D3244225-5592-45EE-9BCE-0ABBBB197A19}"/>
                </a:ext>
              </a:extLst>
            </p:cNvPr>
            <p:cNvCxnSpPr/>
            <p:nvPr/>
          </p:nvCxnSpPr>
          <p:spPr>
            <a:xfrm>
              <a:off x="3300642" y="5766158"/>
              <a:ext cx="9535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er 21">
              <a:extLst>
                <a:ext uri="{FF2B5EF4-FFF2-40B4-BE49-F238E27FC236}">
                  <a16:creationId xmlns:a16="http://schemas.microsoft.com/office/drawing/2014/main" id="{CBF4151D-1146-4862-9E5D-1FFD8B3E8BD8}"/>
                </a:ext>
              </a:extLst>
            </p:cNvPr>
            <p:cNvGrpSpPr/>
            <p:nvPr/>
          </p:nvGrpSpPr>
          <p:grpSpPr>
            <a:xfrm>
              <a:off x="4438185" y="1259919"/>
              <a:ext cx="1424072" cy="1016944"/>
              <a:chOff x="4836567" y="1290151"/>
              <a:chExt cx="1398414" cy="959692"/>
            </a:xfrm>
          </p:grpSpPr>
          <p:pic>
            <p:nvPicPr>
              <p:cNvPr id="20" name="Image 19" descr="red_maps.png">
                <a:extLst>
                  <a:ext uri="{FF2B5EF4-FFF2-40B4-BE49-F238E27FC236}">
                    <a16:creationId xmlns:a16="http://schemas.microsoft.com/office/drawing/2014/main" id="{EC00C7A1-63E0-4BE9-A831-6BF61FB41A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6328"/>
              <a:stretch/>
            </p:blipFill>
            <p:spPr>
              <a:xfrm>
                <a:off x="4838995" y="1290151"/>
                <a:ext cx="1395986" cy="856171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9BBD699-2072-4E7A-997E-F066E741C6B2}"/>
                  </a:ext>
                </a:extLst>
              </p:cNvPr>
              <p:cNvSpPr/>
              <p:nvPr/>
            </p:nvSpPr>
            <p:spPr>
              <a:xfrm>
                <a:off x="4836567" y="2004521"/>
                <a:ext cx="269413" cy="245322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2" name="Grouper 17">
              <a:extLst>
                <a:ext uri="{FF2B5EF4-FFF2-40B4-BE49-F238E27FC236}">
                  <a16:creationId xmlns:a16="http://schemas.microsoft.com/office/drawing/2014/main" id="{34D77B90-0C84-4349-8BB5-43800AA7B9CC}"/>
                </a:ext>
              </a:extLst>
            </p:cNvPr>
            <p:cNvGrpSpPr/>
            <p:nvPr/>
          </p:nvGrpSpPr>
          <p:grpSpPr>
            <a:xfrm>
              <a:off x="4464526" y="3219175"/>
              <a:ext cx="1395986" cy="891701"/>
              <a:chOff x="4849396" y="3219175"/>
              <a:chExt cx="1395986" cy="891701"/>
            </a:xfrm>
          </p:grpSpPr>
          <p:pic>
            <p:nvPicPr>
              <p:cNvPr id="23" name="Image 22" descr="red_maps.png">
                <a:extLst>
                  <a:ext uri="{FF2B5EF4-FFF2-40B4-BE49-F238E27FC236}">
                    <a16:creationId xmlns:a16="http://schemas.microsoft.com/office/drawing/2014/main" id="{0E4F2EF0-77A1-4790-A48E-E96F5BA806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471" r="22800"/>
              <a:stretch/>
            </p:blipFill>
            <p:spPr>
              <a:xfrm>
                <a:off x="4849396" y="3219175"/>
                <a:ext cx="1395986" cy="891701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A11B2B-076C-4014-B297-67ECFB18FF84}"/>
                  </a:ext>
                </a:extLst>
              </p:cNvPr>
              <p:cNvSpPr/>
              <p:nvPr/>
            </p:nvSpPr>
            <p:spPr>
              <a:xfrm>
                <a:off x="5901422" y="3529591"/>
                <a:ext cx="90720" cy="13946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F09FB4-3E76-44D6-A77F-56BCB726C96E}"/>
                  </a:ext>
                </a:extLst>
              </p:cNvPr>
              <p:cNvSpPr/>
              <p:nvPr/>
            </p:nvSpPr>
            <p:spPr>
              <a:xfrm>
                <a:off x="5288386" y="3523735"/>
                <a:ext cx="243120" cy="16358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C5FEDF5B-1211-4E67-93BE-DDE95F7CDB6D}"/>
                </a:ext>
              </a:extLst>
            </p:cNvPr>
            <p:cNvSpPr txBox="1"/>
            <p:nvPr/>
          </p:nvSpPr>
          <p:spPr>
            <a:xfrm>
              <a:off x="6759745" y="2719036"/>
              <a:ext cx="1424244" cy="43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Avenir Book"/>
                  <a:cs typeface="Avenir Book"/>
                </a:rPr>
                <a:t>ubiquitaire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99074EA5-73A6-4794-9C33-4F2056CEA01D}"/>
                </a:ext>
              </a:extLst>
            </p:cNvPr>
            <p:cNvSpPr txBox="1"/>
            <p:nvPr/>
          </p:nvSpPr>
          <p:spPr>
            <a:xfrm>
              <a:off x="8248374" y="2699269"/>
              <a:ext cx="996893" cy="43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Avenir Book"/>
                  <a:cs typeface="Avenir Book"/>
                </a:rPr>
                <a:t>sélectif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86CB8DEA-C080-4392-AF54-5E60E95CE9F0}"/>
                </a:ext>
              </a:extLst>
            </p:cNvPr>
            <p:cNvCxnSpPr>
              <a:cxnSpLocks/>
            </p:cNvCxnSpPr>
            <p:nvPr/>
          </p:nvCxnSpPr>
          <p:spPr>
            <a:xfrm>
              <a:off x="7396951" y="3141752"/>
              <a:ext cx="637205" cy="71031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EC41CBB5-9789-4239-B971-AC9350B00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6691" y="3088368"/>
              <a:ext cx="748892" cy="25676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ccolade fermante 31">
              <a:extLst>
                <a:ext uri="{FF2B5EF4-FFF2-40B4-BE49-F238E27FC236}">
                  <a16:creationId xmlns:a16="http://schemas.microsoft.com/office/drawing/2014/main" id="{4A4B075E-D211-46A3-99AF-55CACE852F65}"/>
                </a:ext>
              </a:extLst>
            </p:cNvPr>
            <p:cNvSpPr/>
            <p:nvPr/>
          </p:nvSpPr>
          <p:spPr>
            <a:xfrm>
              <a:off x="5763044" y="1234263"/>
              <a:ext cx="679947" cy="5155134"/>
            </a:xfrm>
            <a:prstGeom prst="rightBrace">
              <a:avLst>
                <a:gd name="adj1" fmla="val 123414"/>
                <a:gd name="adj2" fmla="val 50000"/>
              </a:avLst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3" name="Grouper 39">
              <a:extLst>
                <a:ext uri="{FF2B5EF4-FFF2-40B4-BE49-F238E27FC236}">
                  <a16:creationId xmlns:a16="http://schemas.microsoft.com/office/drawing/2014/main" id="{C6BB4565-35CD-4895-AB77-6BFAE67C565F}"/>
                </a:ext>
              </a:extLst>
            </p:cNvPr>
            <p:cNvGrpSpPr/>
            <p:nvPr/>
          </p:nvGrpSpPr>
          <p:grpSpPr>
            <a:xfrm>
              <a:off x="4451697" y="2255462"/>
              <a:ext cx="1424072" cy="904047"/>
              <a:chOff x="4451697" y="2255462"/>
              <a:chExt cx="1424072" cy="904047"/>
            </a:xfrm>
          </p:grpSpPr>
          <p:pic>
            <p:nvPicPr>
              <p:cNvPr id="34" name="Image 33" descr="red_maps.png">
                <a:extLst>
                  <a:ext uri="{FF2B5EF4-FFF2-40B4-BE49-F238E27FC236}">
                    <a16:creationId xmlns:a16="http://schemas.microsoft.com/office/drawing/2014/main" id="{79469D23-E439-4342-9494-B759AFD86A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43" r="54088"/>
              <a:stretch/>
            </p:blipFill>
            <p:spPr>
              <a:xfrm>
                <a:off x="4451697" y="2255462"/>
                <a:ext cx="1424072" cy="904047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2BD557-EE5A-4609-B981-3BFF8A8F0D98}"/>
                  </a:ext>
                </a:extLst>
              </p:cNvPr>
              <p:cNvSpPr/>
              <p:nvPr/>
            </p:nvSpPr>
            <p:spPr>
              <a:xfrm>
                <a:off x="5337096" y="2614123"/>
                <a:ext cx="270176" cy="119019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273FD4EE-369B-4D4E-9160-6C5DEDD43C88}"/>
                </a:ext>
              </a:extLst>
            </p:cNvPr>
            <p:cNvSpPr txBox="1"/>
            <p:nvPr/>
          </p:nvSpPr>
          <p:spPr>
            <a:xfrm>
              <a:off x="2098168" y="892926"/>
              <a:ext cx="1538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latin typeface="Avenir Book"/>
                  <a:cs typeface="Avenir Book"/>
                </a:rPr>
                <a:t>Ligands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BDF79FE1-58FA-4EE3-9A33-E09EF03C7F9B}"/>
                </a:ext>
              </a:extLst>
            </p:cNvPr>
            <p:cNvSpPr txBox="1"/>
            <p:nvPr/>
          </p:nvSpPr>
          <p:spPr>
            <a:xfrm>
              <a:off x="6430120" y="7012141"/>
              <a:ext cx="5058742" cy="307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err="1">
                  <a:solidFill>
                    <a:srgbClr val="595959"/>
                  </a:solidFill>
                  <a:latin typeface="Avenir Book"/>
                  <a:cs typeface="Avenir Book"/>
                </a:rPr>
                <a:t>Schweke</a:t>
              </a:r>
              <a:r>
                <a:rPr lang="fr-FR" sz="1400" i="1" dirty="0">
                  <a:solidFill>
                    <a:srgbClr val="595959"/>
                  </a:solidFill>
                  <a:latin typeface="Avenir Book"/>
                  <a:cs typeface="Avenir Book"/>
                </a:rPr>
                <a:t>, </a:t>
              </a:r>
              <a:r>
                <a:rPr lang="fr-FR" sz="1400" i="1" dirty="0" err="1">
                  <a:solidFill>
                    <a:srgbClr val="595959"/>
                  </a:solidFill>
                  <a:latin typeface="Avenir Book"/>
                  <a:cs typeface="Avenir Book"/>
                </a:rPr>
                <a:t>Mucchielli</a:t>
              </a:r>
              <a:r>
                <a:rPr lang="fr-FR" sz="1400" i="1" dirty="0">
                  <a:solidFill>
                    <a:srgbClr val="595959"/>
                  </a:solidFill>
                  <a:latin typeface="Avenir Book"/>
                  <a:cs typeface="Avenir Book"/>
                </a:rPr>
                <a:t>, </a:t>
              </a:r>
              <a:r>
                <a:rPr lang="fr-FR" sz="1400" i="1" dirty="0" err="1">
                  <a:solidFill>
                    <a:srgbClr val="595959"/>
                  </a:solidFill>
                  <a:latin typeface="Avenir Book"/>
                  <a:cs typeface="Avenir Book"/>
                </a:rPr>
                <a:t>Sacquin</a:t>
              </a:r>
              <a:r>
                <a:rPr lang="fr-FR" sz="1400" i="1" dirty="0">
                  <a:solidFill>
                    <a:srgbClr val="595959"/>
                  </a:solidFill>
                  <a:latin typeface="Avenir Book"/>
                  <a:cs typeface="Avenir Book"/>
                </a:rPr>
                <a:t>-Mora, Bei &amp; Lopes, JMB, 2020</a:t>
              </a: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2583A893-E270-409F-AEA5-852DA5A8E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3133" y="1234263"/>
              <a:ext cx="1242126" cy="5658570"/>
            </a:xfrm>
            <a:prstGeom prst="rect">
              <a:avLst/>
            </a:prstGeom>
          </p:spPr>
        </p:pic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E1D0BA87-822E-4D36-8EBD-2C6880F375EB}"/>
              </a:ext>
            </a:extLst>
          </p:cNvPr>
          <p:cNvSpPr txBox="1"/>
          <p:nvPr/>
        </p:nvSpPr>
        <p:spPr>
          <a:xfrm>
            <a:off x="2135812" y="4003930"/>
            <a:ext cx="863249" cy="314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Book"/>
                <a:cs typeface="Avenir Book"/>
              </a:rPr>
              <a:t>2wo2_B</a:t>
            </a:r>
          </a:p>
        </p:txBody>
      </p:sp>
      <p:pic>
        <p:nvPicPr>
          <p:cNvPr id="51" name="Image 50" descr="Capture d’écran 2019-05-29 à 17.56.48.png">
            <a:extLst>
              <a:ext uri="{FF2B5EF4-FFF2-40B4-BE49-F238E27FC236}">
                <a16:creationId xmlns:a16="http://schemas.microsoft.com/office/drawing/2014/main" id="{20CCCE26-3B3B-4FE3-B1C4-52BEDFBF7F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812" y="3095626"/>
            <a:ext cx="854894" cy="8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7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715078-8AD0-4740-8575-23D4A388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21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D8AB87F-3B3A-4F86-A162-EEDC828986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82550"/>
            <a:ext cx="10515600" cy="1325563"/>
          </a:xfrm>
        </p:spPr>
        <p:txBody>
          <a:bodyPr/>
          <a:lstStyle/>
          <a:p>
            <a:r>
              <a:rPr lang="fr-FR" dirty="0"/>
              <a:t>Obtention des cartes IPOPS </a:t>
            </a:r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448F227B-2B20-49C0-B197-72934FCA1DF0}"/>
              </a:ext>
            </a:extLst>
          </p:cNvPr>
          <p:cNvGrpSpPr/>
          <p:nvPr/>
        </p:nvGrpSpPr>
        <p:grpSpPr>
          <a:xfrm>
            <a:off x="3464493" y="1491270"/>
            <a:ext cx="5155134" cy="5070654"/>
            <a:chOff x="3460411" y="1420891"/>
            <a:chExt cx="5155134" cy="5070654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E83EE8BF-F04A-4189-A951-B8DDF6E8B27E}"/>
                </a:ext>
              </a:extLst>
            </p:cNvPr>
            <p:cNvSpPr/>
            <p:nvPr/>
          </p:nvSpPr>
          <p:spPr>
            <a:xfrm>
              <a:off x="3460411" y="1464189"/>
              <a:ext cx="1615440" cy="150368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 descr="Capture d’écran 2018-05-22 à 19.12.31.png">
              <a:extLst>
                <a:ext uri="{FF2B5EF4-FFF2-40B4-BE49-F238E27FC236}">
                  <a16:creationId xmlns:a16="http://schemas.microsoft.com/office/drawing/2014/main" id="{759874D9-9450-4229-B75B-326B5502B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60" b="40385" l="10000" r="90000">
                          <a14:foregroundMark x1="52727" y1="30342" x2="52727" y2="30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50"/>
            <a:stretch/>
          </p:blipFill>
          <p:spPr>
            <a:xfrm rot="17353626">
              <a:off x="4481613" y="2034892"/>
              <a:ext cx="578332" cy="422855"/>
            </a:xfrm>
            <a:prstGeom prst="rect">
              <a:avLst/>
            </a:prstGeom>
          </p:spPr>
        </p:pic>
        <p:pic>
          <p:nvPicPr>
            <p:cNvPr id="7" name="Image 6" descr="Capture d’écran 2018-05-23 à 17.24.39.png">
              <a:extLst>
                <a:ext uri="{FF2B5EF4-FFF2-40B4-BE49-F238E27FC236}">
                  <a16:creationId xmlns:a16="http://schemas.microsoft.com/office/drawing/2014/main" id="{A5D73403-6784-4466-90B0-7F93379C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FE5F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39" b="100000" l="9794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555842">
              <a:off x="4231056" y="1682961"/>
              <a:ext cx="241211" cy="299247"/>
            </a:xfrm>
            <a:prstGeom prst="rect">
              <a:avLst/>
            </a:prstGeom>
          </p:spPr>
        </p:pic>
        <p:pic>
          <p:nvPicPr>
            <p:cNvPr id="8" name="Image 7" descr="Capture d’écran 2018-05-23 à 17.25.12.png">
              <a:extLst>
                <a:ext uri="{FF2B5EF4-FFF2-40B4-BE49-F238E27FC236}">
                  <a16:creationId xmlns:a16="http://schemas.microsoft.com/office/drawing/2014/main" id="{79187E6C-E565-4C88-B3D0-0F920E866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349" y="1882964"/>
              <a:ext cx="344562" cy="278582"/>
            </a:xfrm>
            <a:prstGeom prst="rect">
              <a:avLst/>
            </a:prstGeom>
          </p:spPr>
        </p:pic>
        <p:pic>
          <p:nvPicPr>
            <p:cNvPr id="9" name="Image 8" descr="Capture d’écran 2018-05-23 à 17.24.39.png">
              <a:extLst>
                <a:ext uri="{FF2B5EF4-FFF2-40B4-BE49-F238E27FC236}">
                  <a16:creationId xmlns:a16="http://schemas.microsoft.com/office/drawing/2014/main" id="{AF02EBC9-C890-4E14-8D86-51A2922B8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639" b="100000" l="9794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980065">
              <a:off x="4217082" y="2575562"/>
              <a:ext cx="282368" cy="295596"/>
            </a:xfrm>
            <a:prstGeom prst="rect">
              <a:avLst/>
            </a:prstGeom>
          </p:spPr>
        </p:pic>
        <p:sp>
          <p:nvSpPr>
            <p:cNvPr id="10" name="Rectangle à coins arrondis 5">
              <a:extLst>
                <a:ext uri="{FF2B5EF4-FFF2-40B4-BE49-F238E27FC236}">
                  <a16:creationId xmlns:a16="http://schemas.microsoft.com/office/drawing/2014/main" id="{62A8B8A5-CEDF-44B9-B669-D99EE9C0DDBA}"/>
                </a:ext>
              </a:extLst>
            </p:cNvPr>
            <p:cNvSpPr/>
            <p:nvPr/>
          </p:nvSpPr>
          <p:spPr bwMode="auto">
            <a:xfrm rot="241977">
              <a:off x="4552926" y="2364151"/>
              <a:ext cx="252428" cy="258739"/>
            </a:xfrm>
            <a:custGeom>
              <a:avLst/>
              <a:gdLst>
                <a:gd name="connsiteX0" fmla="*/ 0 w 720080"/>
                <a:gd name="connsiteY0" fmla="*/ 120016 h 792088"/>
                <a:gd name="connsiteX1" fmla="*/ 120016 w 720080"/>
                <a:gd name="connsiteY1" fmla="*/ 0 h 792088"/>
                <a:gd name="connsiteX2" fmla="*/ 600064 w 720080"/>
                <a:gd name="connsiteY2" fmla="*/ 0 h 792088"/>
                <a:gd name="connsiteX3" fmla="*/ 720080 w 720080"/>
                <a:gd name="connsiteY3" fmla="*/ 120016 h 792088"/>
                <a:gd name="connsiteX4" fmla="*/ 720080 w 720080"/>
                <a:gd name="connsiteY4" fmla="*/ 672072 h 792088"/>
                <a:gd name="connsiteX5" fmla="*/ 600064 w 720080"/>
                <a:gd name="connsiteY5" fmla="*/ 792088 h 792088"/>
                <a:gd name="connsiteX6" fmla="*/ 120016 w 720080"/>
                <a:gd name="connsiteY6" fmla="*/ 792088 h 792088"/>
                <a:gd name="connsiteX7" fmla="*/ 0 w 720080"/>
                <a:gd name="connsiteY7" fmla="*/ 672072 h 792088"/>
                <a:gd name="connsiteX8" fmla="*/ 0 w 720080"/>
                <a:gd name="connsiteY8" fmla="*/ 120016 h 792088"/>
                <a:gd name="connsiteX0" fmla="*/ 0 w 847080"/>
                <a:gd name="connsiteY0" fmla="*/ 261121 h 792088"/>
                <a:gd name="connsiteX1" fmla="*/ 247016 w 847080"/>
                <a:gd name="connsiteY1" fmla="*/ 0 h 792088"/>
                <a:gd name="connsiteX2" fmla="*/ 727064 w 847080"/>
                <a:gd name="connsiteY2" fmla="*/ 0 h 792088"/>
                <a:gd name="connsiteX3" fmla="*/ 847080 w 847080"/>
                <a:gd name="connsiteY3" fmla="*/ 120016 h 792088"/>
                <a:gd name="connsiteX4" fmla="*/ 847080 w 847080"/>
                <a:gd name="connsiteY4" fmla="*/ 672072 h 792088"/>
                <a:gd name="connsiteX5" fmla="*/ 727064 w 847080"/>
                <a:gd name="connsiteY5" fmla="*/ 792088 h 792088"/>
                <a:gd name="connsiteX6" fmla="*/ 247016 w 847080"/>
                <a:gd name="connsiteY6" fmla="*/ 792088 h 792088"/>
                <a:gd name="connsiteX7" fmla="*/ 127000 w 847080"/>
                <a:gd name="connsiteY7" fmla="*/ 672072 h 792088"/>
                <a:gd name="connsiteX8" fmla="*/ 0 w 847080"/>
                <a:gd name="connsiteY8" fmla="*/ 261121 h 792088"/>
                <a:gd name="connsiteX0" fmla="*/ 0 w 847080"/>
                <a:gd name="connsiteY0" fmla="*/ 261121 h 792088"/>
                <a:gd name="connsiteX1" fmla="*/ 247016 w 847080"/>
                <a:gd name="connsiteY1" fmla="*/ 0 h 792088"/>
                <a:gd name="connsiteX2" fmla="*/ 727064 w 847080"/>
                <a:gd name="connsiteY2" fmla="*/ 0 h 792088"/>
                <a:gd name="connsiteX3" fmla="*/ 847080 w 847080"/>
                <a:gd name="connsiteY3" fmla="*/ 120016 h 792088"/>
                <a:gd name="connsiteX4" fmla="*/ 847080 w 847080"/>
                <a:gd name="connsiteY4" fmla="*/ 672072 h 792088"/>
                <a:gd name="connsiteX5" fmla="*/ 727064 w 847080"/>
                <a:gd name="connsiteY5" fmla="*/ 792088 h 792088"/>
                <a:gd name="connsiteX6" fmla="*/ 247016 w 847080"/>
                <a:gd name="connsiteY6" fmla="*/ 792088 h 792088"/>
                <a:gd name="connsiteX7" fmla="*/ 14111 w 847080"/>
                <a:gd name="connsiteY7" fmla="*/ 615631 h 792088"/>
                <a:gd name="connsiteX8" fmla="*/ 0 w 847080"/>
                <a:gd name="connsiteY8" fmla="*/ 261121 h 792088"/>
                <a:gd name="connsiteX0" fmla="*/ 0 w 847080"/>
                <a:gd name="connsiteY0" fmla="*/ 261121 h 792088"/>
                <a:gd name="connsiteX1" fmla="*/ 247016 w 847080"/>
                <a:gd name="connsiteY1" fmla="*/ 0 h 792088"/>
                <a:gd name="connsiteX2" fmla="*/ 727064 w 847080"/>
                <a:gd name="connsiteY2" fmla="*/ 0 h 792088"/>
                <a:gd name="connsiteX3" fmla="*/ 847080 w 847080"/>
                <a:gd name="connsiteY3" fmla="*/ 120016 h 792088"/>
                <a:gd name="connsiteX4" fmla="*/ 847080 w 847080"/>
                <a:gd name="connsiteY4" fmla="*/ 672072 h 792088"/>
                <a:gd name="connsiteX5" fmla="*/ 727064 w 847080"/>
                <a:gd name="connsiteY5" fmla="*/ 792088 h 792088"/>
                <a:gd name="connsiteX6" fmla="*/ 247016 w 847080"/>
                <a:gd name="connsiteY6" fmla="*/ 792088 h 792088"/>
                <a:gd name="connsiteX7" fmla="*/ 0 w 847080"/>
                <a:gd name="connsiteY7" fmla="*/ 545078 h 792088"/>
                <a:gd name="connsiteX8" fmla="*/ 0 w 847080"/>
                <a:gd name="connsiteY8" fmla="*/ 261121 h 792088"/>
                <a:gd name="connsiteX0" fmla="*/ 0 w 866021"/>
                <a:gd name="connsiteY0" fmla="*/ 261121 h 792088"/>
                <a:gd name="connsiteX1" fmla="*/ 247016 w 866021"/>
                <a:gd name="connsiteY1" fmla="*/ 0 h 792088"/>
                <a:gd name="connsiteX2" fmla="*/ 727064 w 866021"/>
                <a:gd name="connsiteY2" fmla="*/ 0 h 792088"/>
                <a:gd name="connsiteX3" fmla="*/ 866021 w 866021"/>
                <a:gd name="connsiteY3" fmla="*/ 345783 h 792088"/>
                <a:gd name="connsiteX4" fmla="*/ 847080 w 866021"/>
                <a:gd name="connsiteY4" fmla="*/ 672072 h 792088"/>
                <a:gd name="connsiteX5" fmla="*/ 727064 w 866021"/>
                <a:gd name="connsiteY5" fmla="*/ 792088 h 792088"/>
                <a:gd name="connsiteX6" fmla="*/ 247016 w 866021"/>
                <a:gd name="connsiteY6" fmla="*/ 792088 h 792088"/>
                <a:gd name="connsiteX7" fmla="*/ 0 w 866021"/>
                <a:gd name="connsiteY7" fmla="*/ 545078 h 792088"/>
                <a:gd name="connsiteX8" fmla="*/ 0 w 866021"/>
                <a:gd name="connsiteY8" fmla="*/ 261121 h 792088"/>
                <a:gd name="connsiteX0" fmla="*/ 0 w 866021"/>
                <a:gd name="connsiteY0" fmla="*/ 261121 h 792088"/>
                <a:gd name="connsiteX1" fmla="*/ 247016 w 866021"/>
                <a:gd name="connsiteY1" fmla="*/ 0 h 792088"/>
                <a:gd name="connsiteX2" fmla="*/ 632357 w 866021"/>
                <a:gd name="connsiteY2" fmla="*/ 112884 h 792088"/>
                <a:gd name="connsiteX3" fmla="*/ 866021 w 866021"/>
                <a:gd name="connsiteY3" fmla="*/ 345783 h 792088"/>
                <a:gd name="connsiteX4" fmla="*/ 847080 w 866021"/>
                <a:gd name="connsiteY4" fmla="*/ 672072 h 792088"/>
                <a:gd name="connsiteX5" fmla="*/ 727064 w 866021"/>
                <a:gd name="connsiteY5" fmla="*/ 792088 h 792088"/>
                <a:gd name="connsiteX6" fmla="*/ 247016 w 866021"/>
                <a:gd name="connsiteY6" fmla="*/ 792088 h 792088"/>
                <a:gd name="connsiteX7" fmla="*/ 0 w 866021"/>
                <a:gd name="connsiteY7" fmla="*/ 545078 h 792088"/>
                <a:gd name="connsiteX8" fmla="*/ 0 w 866021"/>
                <a:gd name="connsiteY8" fmla="*/ 261121 h 792088"/>
                <a:gd name="connsiteX0" fmla="*/ 0 w 866021"/>
                <a:gd name="connsiteY0" fmla="*/ 261121 h 792088"/>
                <a:gd name="connsiteX1" fmla="*/ 247016 w 866021"/>
                <a:gd name="connsiteY1" fmla="*/ 0 h 792088"/>
                <a:gd name="connsiteX2" fmla="*/ 632357 w 866021"/>
                <a:gd name="connsiteY2" fmla="*/ 112884 h 792088"/>
                <a:gd name="connsiteX3" fmla="*/ 866021 w 866021"/>
                <a:gd name="connsiteY3" fmla="*/ 345783 h 792088"/>
                <a:gd name="connsiteX4" fmla="*/ 847080 w 866021"/>
                <a:gd name="connsiteY4" fmla="*/ 672072 h 792088"/>
                <a:gd name="connsiteX5" fmla="*/ 594474 w 866021"/>
                <a:gd name="connsiteY5" fmla="*/ 735647 h 792088"/>
                <a:gd name="connsiteX6" fmla="*/ 247016 w 866021"/>
                <a:gd name="connsiteY6" fmla="*/ 792088 h 792088"/>
                <a:gd name="connsiteX7" fmla="*/ 0 w 866021"/>
                <a:gd name="connsiteY7" fmla="*/ 545078 h 792088"/>
                <a:gd name="connsiteX8" fmla="*/ 0 w 866021"/>
                <a:gd name="connsiteY8" fmla="*/ 261121 h 792088"/>
                <a:gd name="connsiteX0" fmla="*/ 0 w 866021"/>
                <a:gd name="connsiteY0" fmla="*/ 261121 h 792088"/>
                <a:gd name="connsiteX1" fmla="*/ 247016 w 866021"/>
                <a:gd name="connsiteY1" fmla="*/ 0 h 792088"/>
                <a:gd name="connsiteX2" fmla="*/ 632357 w 866021"/>
                <a:gd name="connsiteY2" fmla="*/ 112884 h 792088"/>
                <a:gd name="connsiteX3" fmla="*/ 866021 w 866021"/>
                <a:gd name="connsiteY3" fmla="*/ 345783 h 792088"/>
                <a:gd name="connsiteX4" fmla="*/ 828138 w 866021"/>
                <a:gd name="connsiteY4" fmla="*/ 629741 h 792088"/>
                <a:gd name="connsiteX5" fmla="*/ 594474 w 866021"/>
                <a:gd name="connsiteY5" fmla="*/ 735647 h 792088"/>
                <a:gd name="connsiteX6" fmla="*/ 247016 w 866021"/>
                <a:gd name="connsiteY6" fmla="*/ 792088 h 792088"/>
                <a:gd name="connsiteX7" fmla="*/ 0 w 866021"/>
                <a:gd name="connsiteY7" fmla="*/ 545078 h 792088"/>
                <a:gd name="connsiteX8" fmla="*/ 0 w 866021"/>
                <a:gd name="connsiteY8" fmla="*/ 261121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021" h="792088">
                  <a:moveTo>
                    <a:pt x="0" y="261121"/>
                  </a:moveTo>
                  <a:cubicBezTo>
                    <a:pt x="0" y="194838"/>
                    <a:pt x="180733" y="0"/>
                    <a:pt x="247016" y="0"/>
                  </a:cubicBezTo>
                  <a:lnTo>
                    <a:pt x="632357" y="112884"/>
                  </a:lnTo>
                  <a:cubicBezTo>
                    <a:pt x="698640" y="112884"/>
                    <a:pt x="866021" y="279500"/>
                    <a:pt x="866021" y="345783"/>
                  </a:cubicBezTo>
                  <a:lnTo>
                    <a:pt x="828138" y="629741"/>
                  </a:lnTo>
                  <a:cubicBezTo>
                    <a:pt x="828138" y="696024"/>
                    <a:pt x="660757" y="735647"/>
                    <a:pt x="594474" y="735647"/>
                  </a:cubicBezTo>
                  <a:lnTo>
                    <a:pt x="247016" y="792088"/>
                  </a:lnTo>
                  <a:cubicBezTo>
                    <a:pt x="180733" y="792088"/>
                    <a:pt x="0" y="611361"/>
                    <a:pt x="0" y="545078"/>
                  </a:cubicBezTo>
                  <a:lnTo>
                    <a:pt x="0" y="261121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SimSun" charset="0"/>
              </a:endParaRPr>
            </a:p>
          </p:txBody>
        </p:sp>
        <p:pic>
          <p:nvPicPr>
            <p:cNvPr id="11" name="Image 10" descr="Capture d’écran 2018-05-22 à 19.12.31.png">
              <a:extLst>
                <a:ext uri="{FF2B5EF4-FFF2-40B4-BE49-F238E27FC236}">
                  <a16:creationId xmlns:a16="http://schemas.microsoft.com/office/drawing/2014/main" id="{62DCAC7E-7DC3-4172-93C3-443D4B64E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706" b="9596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6" t="78201" r="24304" b="5034"/>
            <a:stretch/>
          </p:blipFill>
          <p:spPr>
            <a:xfrm>
              <a:off x="3820309" y="1734965"/>
              <a:ext cx="322487" cy="292034"/>
            </a:xfrm>
            <a:prstGeom prst="rect">
              <a:avLst/>
            </a:prstGeom>
          </p:spPr>
        </p:pic>
        <p:pic>
          <p:nvPicPr>
            <p:cNvPr id="12" name="Image 11" descr="Capture d’écran 2018-05-22 à 19.12.31.png">
              <a:extLst>
                <a:ext uri="{FF2B5EF4-FFF2-40B4-BE49-F238E27FC236}">
                  <a16:creationId xmlns:a16="http://schemas.microsoft.com/office/drawing/2014/main" id="{3B909F43-AC4D-4691-963E-57AB32FF7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706" b="9596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6" t="78201" r="24304" b="5034"/>
            <a:stretch/>
          </p:blipFill>
          <p:spPr>
            <a:xfrm rot="9753668">
              <a:off x="3783960" y="1807856"/>
              <a:ext cx="322487" cy="292034"/>
            </a:xfrm>
            <a:prstGeom prst="rect">
              <a:avLst/>
            </a:prstGeom>
          </p:spPr>
        </p:pic>
        <p:pic>
          <p:nvPicPr>
            <p:cNvPr id="13" name="Image 12" descr="Capture d’écran 2018-05-23 à 17.24.31.png">
              <a:extLst>
                <a:ext uri="{FF2B5EF4-FFF2-40B4-BE49-F238E27FC236}">
                  <a16:creationId xmlns:a16="http://schemas.microsoft.com/office/drawing/2014/main" id="{6819CE60-4318-45B8-B99C-5795FAB32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8999">
              <a:off x="4358991" y="2106019"/>
              <a:ext cx="373597" cy="394616"/>
            </a:xfrm>
            <a:prstGeom prst="rect">
              <a:avLst/>
            </a:prstGeom>
          </p:spPr>
        </p:pic>
        <p:pic>
          <p:nvPicPr>
            <p:cNvPr id="14" name="Image 13" descr="Capture d’écran 2018-05-22 à 19.12.31.png">
              <a:extLst>
                <a:ext uri="{FF2B5EF4-FFF2-40B4-BE49-F238E27FC236}">
                  <a16:creationId xmlns:a16="http://schemas.microsoft.com/office/drawing/2014/main" id="{E953A40B-AF70-4171-A525-18DB2E315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060" b="40385" l="10000" r="90000">
                          <a14:foregroundMark x1="52727" y1="30342" x2="52727" y2="30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50"/>
            <a:stretch/>
          </p:blipFill>
          <p:spPr>
            <a:xfrm>
              <a:off x="3595600" y="2437786"/>
              <a:ext cx="659262" cy="363708"/>
            </a:xfrm>
            <a:prstGeom prst="rect">
              <a:avLst/>
            </a:prstGeom>
          </p:spPr>
        </p:pic>
        <p:pic>
          <p:nvPicPr>
            <p:cNvPr id="15" name="Image 14" descr="Capture d’écran 2018-05-22 à 19.12.31.png">
              <a:extLst>
                <a:ext uri="{FF2B5EF4-FFF2-40B4-BE49-F238E27FC236}">
                  <a16:creationId xmlns:a16="http://schemas.microsoft.com/office/drawing/2014/main" id="{C919D93F-560E-4A81-94B5-D2B3B69EB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63706" b="9596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6" t="78201" r="24304" b="5034"/>
            <a:stretch/>
          </p:blipFill>
          <p:spPr>
            <a:xfrm>
              <a:off x="3965632" y="2355144"/>
              <a:ext cx="375410" cy="339959"/>
            </a:xfrm>
            <a:prstGeom prst="rect">
              <a:avLst/>
            </a:prstGeom>
          </p:spPr>
        </p:pic>
        <p:pic>
          <p:nvPicPr>
            <p:cNvPr id="16" name="Image 15" descr="Capture d’écran 2018-05-22 à 19.12.31.png">
              <a:extLst>
                <a:ext uri="{FF2B5EF4-FFF2-40B4-BE49-F238E27FC236}">
                  <a16:creationId xmlns:a16="http://schemas.microsoft.com/office/drawing/2014/main" id="{A5900D02-F612-4010-9756-749AECF84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59295" b="95940" l="10000" r="90000">
                          <a14:foregroundMark x1="45455" y1="66667" x2="45455" y2="66667"/>
                          <a14:backgroundMark x1="46364" y1="83974" x2="46364" y2="83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1" t="59673" r="26287" b="25344"/>
            <a:stretch/>
          </p:blipFill>
          <p:spPr>
            <a:xfrm rot="18493900" flipV="1">
              <a:off x="3989673" y="2018801"/>
              <a:ext cx="590721" cy="347846"/>
            </a:xfrm>
            <a:prstGeom prst="rect">
              <a:avLst/>
            </a:prstGeom>
          </p:spPr>
        </p:pic>
        <p:pic>
          <p:nvPicPr>
            <p:cNvPr id="17" name="Image 16" descr="Capture d’écran 2018-05-22 à 19.12.31.png">
              <a:extLst>
                <a:ext uri="{FF2B5EF4-FFF2-40B4-BE49-F238E27FC236}">
                  <a16:creationId xmlns:a16="http://schemas.microsoft.com/office/drawing/2014/main" id="{A512C6B7-4705-438C-91E1-FE3369E12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59295" b="95940" l="10000" r="90000">
                          <a14:foregroundMark x1="45455" y1="66667" x2="45455" y2="66667"/>
                          <a14:backgroundMark x1="46364" y1="83974" x2="46364" y2="83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1" t="59673" r="26287" b="25344"/>
            <a:stretch/>
          </p:blipFill>
          <p:spPr>
            <a:xfrm>
              <a:off x="4189708" y="1879484"/>
              <a:ext cx="443525" cy="362734"/>
            </a:xfrm>
            <a:prstGeom prst="rect">
              <a:avLst/>
            </a:prstGeom>
          </p:spPr>
        </p:pic>
        <p:pic>
          <p:nvPicPr>
            <p:cNvPr id="18" name="Image 17" descr="Capture d’écran 2018-05-22 à 19.12.31.png">
              <a:extLst>
                <a:ext uri="{FF2B5EF4-FFF2-40B4-BE49-F238E27FC236}">
                  <a16:creationId xmlns:a16="http://schemas.microsoft.com/office/drawing/2014/main" id="{2EDA6B7C-E296-49CC-8406-8120FDBB4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59295" b="95940" l="10000" r="90000">
                          <a14:foregroundMark x1="45455" y1="66667" x2="45455" y2="66667"/>
                          <a14:backgroundMark x1="46364" y1="83974" x2="46364" y2="83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1" t="59673" r="26287" b="25344"/>
            <a:stretch/>
          </p:blipFill>
          <p:spPr>
            <a:xfrm rot="4112594">
              <a:off x="4322975" y="2444764"/>
              <a:ext cx="471386" cy="385519"/>
            </a:xfrm>
            <a:prstGeom prst="rect">
              <a:avLst/>
            </a:prstGeom>
          </p:spPr>
        </p:pic>
        <p:pic>
          <p:nvPicPr>
            <p:cNvPr id="19" name="Image 18" descr="Capture d’écran 2018-05-23 à 17.25.45.png">
              <a:extLst>
                <a:ext uri="{FF2B5EF4-FFF2-40B4-BE49-F238E27FC236}">
                  <a16:creationId xmlns:a16="http://schemas.microsoft.com/office/drawing/2014/main" id="{CA044F83-6B31-4568-B106-B52F497A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3925" y="1878867"/>
              <a:ext cx="280935" cy="334446"/>
            </a:xfrm>
            <a:prstGeom prst="rect">
              <a:avLst/>
            </a:prstGeom>
          </p:spPr>
        </p:pic>
        <p:pic>
          <p:nvPicPr>
            <p:cNvPr id="20" name="Image 19" descr="Capture d’écran 2018-05-23 à 17.26.16.png">
              <a:extLst>
                <a:ext uri="{FF2B5EF4-FFF2-40B4-BE49-F238E27FC236}">
                  <a16:creationId xmlns:a16="http://schemas.microsoft.com/office/drawing/2014/main" id="{C59BAE39-AC2A-4002-81D3-EFDA1C937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2222" b="90000" l="9873" r="898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525" y="2213313"/>
              <a:ext cx="472543" cy="406327"/>
            </a:xfrm>
            <a:prstGeom prst="rect">
              <a:avLst/>
            </a:prstGeom>
          </p:spPr>
        </p:pic>
        <p:pic>
          <p:nvPicPr>
            <p:cNvPr id="21" name="Image 20" descr="Capture d’écran 2018-05-23 à 17.25.40.png">
              <a:extLst>
                <a:ext uri="{FF2B5EF4-FFF2-40B4-BE49-F238E27FC236}">
                  <a16:creationId xmlns:a16="http://schemas.microsoft.com/office/drawing/2014/main" id="{E3E29987-8DA1-4214-9B65-7A37CFD0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196" y="1954926"/>
              <a:ext cx="384167" cy="304260"/>
            </a:xfrm>
            <a:prstGeom prst="rect">
              <a:avLst/>
            </a:prstGeom>
          </p:spPr>
        </p:pic>
        <p:pic>
          <p:nvPicPr>
            <p:cNvPr id="22" name="Image 21" descr="Capture d’écran 2018-05-23 à 17.25.36.png">
              <a:extLst>
                <a:ext uri="{FF2B5EF4-FFF2-40B4-BE49-F238E27FC236}">
                  <a16:creationId xmlns:a16="http://schemas.microsoft.com/office/drawing/2014/main" id="{730CE335-3381-48D9-97A2-76B991BDA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1558" y="2237685"/>
              <a:ext cx="283304" cy="251232"/>
            </a:xfrm>
            <a:prstGeom prst="rect">
              <a:avLst/>
            </a:prstGeom>
          </p:spPr>
        </p:pic>
        <p:pic>
          <p:nvPicPr>
            <p:cNvPr id="23" name="Image 22" descr="Capture d’écran 2018-05-23 à 17.25.29.png">
              <a:extLst>
                <a:ext uri="{FF2B5EF4-FFF2-40B4-BE49-F238E27FC236}">
                  <a16:creationId xmlns:a16="http://schemas.microsoft.com/office/drawing/2014/main" id="{C9577D15-5754-4C21-8C90-9F1747CB4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33288" y="2237685"/>
              <a:ext cx="430164" cy="294679"/>
            </a:xfrm>
            <a:prstGeom prst="rect">
              <a:avLst/>
            </a:prstGeom>
          </p:spPr>
        </p:pic>
        <p:pic>
          <p:nvPicPr>
            <p:cNvPr id="24" name="Image 23" descr="Capture d’écran 2018-05-23 à 17.25.18.png">
              <a:extLst>
                <a:ext uri="{FF2B5EF4-FFF2-40B4-BE49-F238E27FC236}">
                  <a16:creationId xmlns:a16="http://schemas.microsoft.com/office/drawing/2014/main" id="{6C164AFF-958E-4629-86C8-C221D17A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795" y="1781053"/>
              <a:ext cx="284129" cy="255716"/>
            </a:xfrm>
            <a:prstGeom prst="rect">
              <a:avLst/>
            </a:prstGeom>
          </p:spPr>
        </p:pic>
        <p:grpSp>
          <p:nvGrpSpPr>
            <p:cNvPr id="25" name="Grouper 92">
              <a:extLst>
                <a:ext uri="{FF2B5EF4-FFF2-40B4-BE49-F238E27FC236}">
                  <a16:creationId xmlns:a16="http://schemas.microsoft.com/office/drawing/2014/main" id="{1C9272A1-2311-4D00-9D60-BFFE4015C2E5}"/>
                </a:ext>
              </a:extLst>
            </p:cNvPr>
            <p:cNvGrpSpPr/>
            <p:nvPr/>
          </p:nvGrpSpPr>
          <p:grpSpPr>
            <a:xfrm rot="19518463">
              <a:off x="4066138" y="2596966"/>
              <a:ext cx="306169" cy="251076"/>
              <a:chOff x="1729961" y="4674535"/>
              <a:chExt cx="780052" cy="706043"/>
            </a:xfrm>
          </p:grpSpPr>
          <p:sp>
            <p:nvSpPr>
              <p:cNvPr id="26" name="Rogner un rectangle à un seul coin 93">
                <a:extLst>
                  <a:ext uri="{FF2B5EF4-FFF2-40B4-BE49-F238E27FC236}">
                    <a16:creationId xmlns:a16="http://schemas.microsoft.com/office/drawing/2014/main" id="{116EC457-41C3-4B56-8E95-69F7ADBE4534}"/>
                  </a:ext>
                </a:extLst>
              </p:cNvPr>
              <p:cNvSpPr/>
              <p:nvPr/>
            </p:nvSpPr>
            <p:spPr>
              <a:xfrm>
                <a:off x="1970092" y="4678344"/>
                <a:ext cx="480262" cy="567765"/>
              </a:xfrm>
              <a:prstGeom prst="snip1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Larme 26">
                <a:extLst>
                  <a:ext uri="{FF2B5EF4-FFF2-40B4-BE49-F238E27FC236}">
                    <a16:creationId xmlns:a16="http://schemas.microsoft.com/office/drawing/2014/main" id="{6DFF7E16-75D6-4307-93A3-2F1027AF0B81}"/>
                  </a:ext>
                </a:extLst>
              </p:cNvPr>
              <p:cNvSpPr/>
              <p:nvPr/>
            </p:nvSpPr>
            <p:spPr>
              <a:xfrm>
                <a:off x="1729961" y="4678344"/>
                <a:ext cx="480262" cy="567765"/>
              </a:xfrm>
              <a:prstGeom prst="teardrop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Nuage 27">
                <a:extLst>
                  <a:ext uri="{FF2B5EF4-FFF2-40B4-BE49-F238E27FC236}">
                    <a16:creationId xmlns:a16="http://schemas.microsoft.com/office/drawing/2014/main" id="{56948F61-57B4-4656-A098-E61DB89A5D3B}"/>
                  </a:ext>
                </a:extLst>
              </p:cNvPr>
              <p:cNvSpPr/>
              <p:nvPr/>
            </p:nvSpPr>
            <p:spPr>
              <a:xfrm>
                <a:off x="1834550" y="4859393"/>
                <a:ext cx="675463" cy="521185"/>
              </a:xfrm>
              <a:prstGeom prst="clou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à coins arrondis 96">
                <a:extLst>
                  <a:ext uri="{FF2B5EF4-FFF2-40B4-BE49-F238E27FC236}">
                    <a16:creationId xmlns:a16="http://schemas.microsoft.com/office/drawing/2014/main" id="{1CAA25B5-DD14-45D4-9416-52ED45B93508}"/>
                  </a:ext>
                </a:extLst>
              </p:cNvPr>
              <p:cNvSpPr/>
              <p:nvPr/>
            </p:nvSpPr>
            <p:spPr>
              <a:xfrm>
                <a:off x="1970092" y="4674535"/>
                <a:ext cx="461033" cy="468742"/>
              </a:xfrm>
              <a:prstGeom prst="roundRect">
                <a:avLst/>
              </a:prstGeom>
              <a:solidFill>
                <a:srgbClr val="B3A2C7"/>
              </a:solidFill>
              <a:ln>
                <a:solidFill>
                  <a:srgbClr val="B3A2C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à coins arrondis 97">
                <a:extLst>
                  <a:ext uri="{FF2B5EF4-FFF2-40B4-BE49-F238E27FC236}">
                    <a16:creationId xmlns:a16="http://schemas.microsoft.com/office/drawing/2014/main" id="{8661863C-6A3C-4C44-A8BB-47EEC0B98CA2}"/>
                  </a:ext>
                </a:extLst>
              </p:cNvPr>
              <p:cNvSpPr/>
              <p:nvPr/>
            </p:nvSpPr>
            <p:spPr>
              <a:xfrm rot="1005968">
                <a:off x="2017905" y="4811994"/>
                <a:ext cx="461033" cy="468742"/>
              </a:xfrm>
              <a:prstGeom prst="roundRect">
                <a:avLst/>
              </a:prstGeom>
              <a:solidFill>
                <a:srgbClr val="B3A2C7"/>
              </a:solidFill>
              <a:ln>
                <a:solidFill>
                  <a:srgbClr val="B3A2C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AE952486-A0D1-4A66-A0B9-9A38D65062A4}"/>
                </a:ext>
              </a:extLst>
            </p:cNvPr>
            <p:cNvSpPr/>
            <p:nvPr/>
          </p:nvSpPr>
          <p:spPr>
            <a:xfrm>
              <a:off x="6978947" y="1420891"/>
              <a:ext cx="1615440" cy="1503680"/>
            </a:xfrm>
            <a:prstGeom prst="ellipse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Image 31" descr="Capture d’écran 2018-05-22 à 19.12.31.png">
              <a:extLst>
                <a:ext uri="{FF2B5EF4-FFF2-40B4-BE49-F238E27FC236}">
                  <a16:creationId xmlns:a16="http://schemas.microsoft.com/office/drawing/2014/main" id="{6602809B-6F1C-43A6-A49C-F53520128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60" b="40385" l="10000" r="90000">
                          <a14:foregroundMark x1="52727" y1="30342" x2="52727" y2="30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50"/>
            <a:stretch/>
          </p:blipFill>
          <p:spPr>
            <a:xfrm rot="17353626">
              <a:off x="8026574" y="1984233"/>
              <a:ext cx="578332" cy="422855"/>
            </a:xfrm>
            <a:prstGeom prst="rect">
              <a:avLst/>
            </a:prstGeom>
          </p:spPr>
        </p:pic>
        <p:pic>
          <p:nvPicPr>
            <p:cNvPr id="33" name="Image 32" descr="Capture d’écran 2018-05-23 à 17.24.39.png">
              <a:extLst>
                <a:ext uri="{FF2B5EF4-FFF2-40B4-BE49-F238E27FC236}">
                  <a16:creationId xmlns:a16="http://schemas.microsoft.com/office/drawing/2014/main" id="{6762B968-C2BE-47B5-9BD7-21AADA3DD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FE5F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39" b="100000" l="9794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555842">
              <a:off x="7837765" y="1592740"/>
              <a:ext cx="241211" cy="299247"/>
            </a:xfrm>
            <a:prstGeom prst="rect">
              <a:avLst/>
            </a:prstGeom>
          </p:spPr>
        </p:pic>
        <p:pic>
          <p:nvPicPr>
            <p:cNvPr id="34" name="Image 33" descr="Capture d’écran 2018-05-23 à 17.25.12.png">
              <a:extLst>
                <a:ext uri="{FF2B5EF4-FFF2-40B4-BE49-F238E27FC236}">
                  <a16:creationId xmlns:a16="http://schemas.microsoft.com/office/drawing/2014/main" id="{71596F45-BCD1-4CB9-9C79-8D0C88F6B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6058" y="1792743"/>
              <a:ext cx="344562" cy="278582"/>
            </a:xfrm>
            <a:prstGeom prst="rect">
              <a:avLst/>
            </a:prstGeom>
          </p:spPr>
        </p:pic>
        <p:pic>
          <p:nvPicPr>
            <p:cNvPr id="35" name="Image 34" descr="Capture d’écran 2018-05-23 à 17.24.39.png">
              <a:extLst>
                <a:ext uri="{FF2B5EF4-FFF2-40B4-BE49-F238E27FC236}">
                  <a16:creationId xmlns:a16="http://schemas.microsoft.com/office/drawing/2014/main" id="{89A73237-934D-49C3-AD0E-F96413763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639" b="100000" l="9794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980065">
              <a:off x="7823791" y="2485341"/>
              <a:ext cx="282368" cy="295596"/>
            </a:xfrm>
            <a:prstGeom prst="rect">
              <a:avLst/>
            </a:prstGeom>
          </p:spPr>
        </p:pic>
        <p:sp>
          <p:nvSpPr>
            <p:cNvPr id="36" name="Rectangle à coins arrondis 5">
              <a:extLst>
                <a:ext uri="{FF2B5EF4-FFF2-40B4-BE49-F238E27FC236}">
                  <a16:creationId xmlns:a16="http://schemas.microsoft.com/office/drawing/2014/main" id="{C50B9129-78DD-4E08-87BD-E21AE5C09C19}"/>
                </a:ext>
              </a:extLst>
            </p:cNvPr>
            <p:cNvSpPr/>
            <p:nvPr/>
          </p:nvSpPr>
          <p:spPr bwMode="auto">
            <a:xfrm rot="241977">
              <a:off x="8159635" y="2273930"/>
              <a:ext cx="252428" cy="258739"/>
            </a:xfrm>
            <a:custGeom>
              <a:avLst/>
              <a:gdLst>
                <a:gd name="connsiteX0" fmla="*/ 0 w 720080"/>
                <a:gd name="connsiteY0" fmla="*/ 120016 h 792088"/>
                <a:gd name="connsiteX1" fmla="*/ 120016 w 720080"/>
                <a:gd name="connsiteY1" fmla="*/ 0 h 792088"/>
                <a:gd name="connsiteX2" fmla="*/ 600064 w 720080"/>
                <a:gd name="connsiteY2" fmla="*/ 0 h 792088"/>
                <a:gd name="connsiteX3" fmla="*/ 720080 w 720080"/>
                <a:gd name="connsiteY3" fmla="*/ 120016 h 792088"/>
                <a:gd name="connsiteX4" fmla="*/ 720080 w 720080"/>
                <a:gd name="connsiteY4" fmla="*/ 672072 h 792088"/>
                <a:gd name="connsiteX5" fmla="*/ 600064 w 720080"/>
                <a:gd name="connsiteY5" fmla="*/ 792088 h 792088"/>
                <a:gd name="connsiteX6" fmla="*/ 120016 w 720080"/>
                <a:gd name="connsiteY6" fmla="*/ 792088 h 792088"/>
                <a:gd name="connsiteX7" fmla="*/ 0 w 720080"/>
                <a:gd name="connsiteY7" fmla="*/ 672072 h 792088"/>
                <a:gd name="connsiteX8" fmla="*/ 0 w 720080"/>
                <a:gd name="connsiteY8" fmla="*/ 120016 h 792088"/>
                <a:gd name="connsiteX0" fmla="*/ 0 w 847080"/>
                <a:gd name="connsiteY0" fmla="*/ 261121 h 792088"/>
                <a:gd name="connsiteX1" fmla="*/ 247016 w 847080"/>
                <a:gd name="connsiteY1" fmla="*/ 0 h 792088"/>
                <a:gd name="connsiteX2" fmla="*/ 727064 w 847080"/>
                <a:gd name="connsiteY2" fmla="*/ 0 h 792088"/>
                <a:gd name="connsiteX3" fmla="*/ 847080 w 847080"/>
                <a:gd name="connsiteY3" fmla="*/ 120016 h 792088"/>
                <a:gd name="connsiteX4" fmla="*/ 847080 w 847080"/>
                <a:gd name="connsiteY4" fmla="*/ 672072 h 792088"/>
                <a:gd name="connsiteX5" fmla="*/ 727064 w 847080"/>
                <a:gd name="connsiteY5" fmla="*/ 792088 h 792088"/>
                <a:gd name="connsiteX6" fmla="*/ 247016 w 847080"/>
                <a:gd name="connsiteY6" fmla="*/ 792088 h 792088"/>
                <a:gd name="connsiteX7" fmla="*/ 127000 w 847080"/>
                <a:gd name="connsiteY7" fmla="*/ 672072 h 792088"/>
                <a:gd name="connsiteX8" fmla="*/ 0 w 847080"/>
                <a:gd name="connsiteY8" fmla="*/ 261121 h 792088"/>
                <a:gd name="connsiteX0" fmla="*/ 0 w 847080"/>
                <a:gd name="connsiteY0" fmla="*/ 261121 h 792088"/>
                <a:gd name="connsiteX1" fmla="*/ 247016 w 847080"/>
                <a:gd name="connsiteY1" fmla="*/ 0 h 792088"/>
                <a:gd name="connsiteX2" fmla="*/ 727064 w 847080"/>
                <a:gd name="connsiteY2" fmla="*/ 0 h 792088"/>
                <a:gd name="connsiteX3" fmla="*/ 847080 w 847080"/>
                <a:gd name="connsiteY3" fmla="*/ 120016 h 792088"/>
                <a:gd name="connsiteX4" fmla="*/ 847080 w 847080"/>
                <a:gd name="connsiteY4" fmla="*/ 672072 h 792088"/>
                <a:gd name="connsiteX5" fmla="*/ 727064 w 847080"/>
                <a:gd name="connsiteY5" fmla="*/ 792088 h 792088"/>
                <a:gd name="connsiteX6" fmla="*/ 247016 w 847080"/>
                <a:gd name="connsiteY6" fmla="*/ 792088 h 792088"/>
                <a:gd name="connsiteX7" fmla="*/ 14111 w 847080"/>
                <a:gd name="connsiteY7" fmla="*/ 615631 h 792088"/>
                <a:gd name="connsiteX8" fmla="*/ 0 w 847080"/>
                <a:gd name="connsiteY8" fmla="*/ 261121 h 792088"/>
                <a:gd name="connsiteX0" fmla="*/ 0 w 847080"/>
                <a:gd name="connsiteY0" fmla="*/ 261121 h 792088"/>
                <a:gd name="connsiteX1" fmla="*/ 247016 w 847080"/>
                <a:gd name="connsiteY1" fmla="*/ 0 h 792088"/>
                <a:gd name="connsiteX2" fmla="*/ 727064 w 847080"/>
                <a:gd name="connsiteY2" fmla="*/ 0 h 792088"/>
                <a:gd name="connsiteX3" fmla="*/ 847080 w 847080"/>
                <a:gd name="connsiteY3" fmla="*/ 120016 h 792088"/>
                <a:gd name="connsiteX4" fmla="*/ 847080 w 847080"/>
                <a:gd name="connsiteY4" fmla="*/ 672072 h 792088"/>
                <a:gd name="connsiteX5" fmla="*/ 727064 w 847080"/>
                <a:gd name="connsiteY5" fmla="*/ 792088 h 792088"/>
                <a:gd name="connsiteX6" fmla="*/ 247016 w 847080"/>
                <a:gd name="connsiteY6" fmla="*/ 792088 h 792088"/>
                <a:gd name="connsiteX7" fmla="*/ 0 w 847080"/>
                <a:gd name="connsiteY7" fmla="*/ 545078 h 792088"/>
                <a:gd name="connsiteX8" fmla="*/ 0 w 847080"/>
                <a:gd name="connsiteY8" fmla="*/ 261121 h 792088"/>
                <a:gd name="connsiteX0" fmla="*/ 0 w 866021"/>
                <a:gd name="connsiteY0" fmla="*/ 261121 h 792088"/>
                <a:gd name="connsiteX1" fmla="*/ 247016 w 866021"/>
                <a:gd name="connsiteY1" fmla="*/ 0 h 792088"/>
                <a:gd name="connsiteX2" fmla="*/ 727064 w 866021"/>
                <a:gd name="connsiteY2" fmla="*/ 0 h 792088"/>
                <a:gd name="connsiteX3" fmla="*/ 866021 w 866021"/>
                <a:gd name="connsiteY3" fmla="*/ 345783 h 792088"/>
                <a:gd name="connsiteX4" fmla="*/ 847080 w 866021"/>
                <a:gd name="connsiteY4" fmla="*/ 672072 h 792088"/>
                <a:gd name="connsiteX5" fmla="*/ 727064 w 866021"/>
                <a:gd name="connsiteY5" fmla="*/ 792088 h 792088"/>
                <a:gd name="connsiteX6" fmla="*/ 247016 w 866021"/>
                <a:gd name="connsiteY6" fmla="*/ 792088 h 792088"/>
                <a:gd name="connsiteX7" fmla="*/ 0 w 866021"/>
                <a:gd name="connsiteY7" fmla="*/ 545078 h 792088"/>
                <a:gd name="connsiteX8" fmla="*/ 0 w 866021"/>
                <a:gd name="connsiteY8" fmla="*/ 261121 h 792088"/>
                <a:gd name="connsiteX0" fmla="*/ 0 w 866021"/>
                <a:gd name="connsiteY0" fmla="*/ 261121 h 792088"/>
                <a:gd name="connsiteX1" fmla="*/ 247016 w 866021"/>
                <a:gd name="connsiteY1" fmla="*/ 0 h 792088"/>
                <a:gd name="connsiteX2" fmla="*/ 632357 w 866021"/>
                <a:gd name="connsiteY2" fmla="*/ 112884 h 792088"/>
                <a:gd name="connsiteX3" fmla="*/ 866021 w 866021"/>
                <a:gd name="connsiteY3" fmla="*/ 345783 h 792088"/>
                <a:gd name="connsiteX4" fmla="*/ 847080 w 866021"/>
                <a:gd name="connsiteY4" fmla="*/ 672072 h 792088"/>
                <a:gd name="connsiteX5" fmla="*/ 727064 w 866021"/>
                <a:gd name="connsiteY5" fmla="*/ 792088 h 792088"/>
                <a:gd name="connsiteX6" fmla="*/ 247016 w 866021"/>
                <a:gd name="connsiteY6" fmla="*/ 792088 h 792088"/>
                <a:gd name="connsiteX7" fmla="*/ 0 w 866021"/>
                <a:gd name="connsiteY7" fmla="*/ 545078 h 792088"/>
                <a:gd name="connsiteX8" fmla="*/ 0 w 866021"/>
                <a:gd name="connsiteY8" fmla="*/ 261121 h 792088"/>
                <a:gd name="connsiteX0" fmla="*/ 0 w 866021"/>
                <a:gd name="connsiteY0" fmla="*/ 261121 h 792088"/>
                <a:gd name="connsiteX1" fmla="*/ 247016 w 866021"/>
                <a:gd name="connsiteY1" fmla="*/ 0 h 792088"/>
                <a:gd name="connsiteX2" fmla="*/ 632357 w 866021"/>
                <a:gd name="connsiteY2" fmla="*/ 112884 h 792088"/>
                <a:gd name="connsiteX3" fmla="*/ 866021 w 866021"/>
                <a:gd name="connsiteY3" fmla="*/ 345783 h 792088"/>
                <a:gd name="connsiteX4" fmla="*/ 847080 w 866021"/>
                <a:gd name="connsiteY4" fmla="*/ 672072 h 792088"/>
                <a:gd name="connsiteX5" fmla="*/ 594474 w 866021"/>
                <a:gd name="connsiteY5" fmla="*/ 735647 h 792088"/>
                <a:gd name="connsiteX6" fmla="*/ 247016 w 866021"/>
                <a:gd name="connsiteY6" fmla="*/ 792088 h 792088"/>
                <a:gd name="connsiteX7" fmla="*/ 0 w 866021"/>
                <a:gd name="connsiteY7" fmla="*/ 545078 h 792088"/>
                <a:gd name="connsiteX8" fmla="*/ 0 w 866021"/>
                <a:gd name="connsiteY8" fmla="*/ 261121 h 792088"/>
                <a:gd name="connsiteX0" fmla="*/ 0 w 866021"/>
                <a:gd name="connsiteY0" fmla="*/ 261121 h 792088"/>
                <a:gd name="connsiteX1" fmla="*/ 247016 w 866021"/>
                <a:gd name="connsiteY1" fmla="*/ 0 h 792088"/>
                <a:gd name="connsiteX2" fmla="*/ 632357 w 866021"/>
                <a:gd name="connsiteY2" fmla="*/ 112884 h 792088"/>
                <a:gd name="connsiteX3" fmla="*/ 866021 w 866021"/>
                <a:gd name="connsiteY3" fmla="*/ 345783 h 792088"/>
                <a:gd name="connsiteX4" fmla="*/ 828138 w 866021"/>
                <a:gd name="connsiteY4" fmla="*/ 629741 h 792088"/>
                <a:gd name="connsiteX5" fmla="*/ 594474 w 866021"/>
                <a:gd name="connsiteY5" fmla="*/ 735647 h 792088"/>
                <a:gd name="connsiteX6" fmla="*/ 247016 w 866021"/>
                <a:gd name="connsiteY6" fmla="*/ 792088 h 792088"/>
                <a:gd name="connsiteX7" fmla="*/ 0 w 866021"/>
                <a:gd name="connsiteY7" fmla="*/ 545078 h 792088"/>
                <a:gd name="connsiteX8" fmla="*/ 0 w 866021"/>
                <a:gd name="connsiteY8" fmla="*/ 261121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021" h="792088">
                  <a:moveTo>
                    <a:pt x="0" y="261121"/>
                  </a:moveTo>
                  <a:cubicBezTo>
                    <a:pt x="0" y="194838"/>
                    <a:pt x="180733" y="0"/>
                    <a:pt x="247016" y="0"/>
                  </a:cubicBezTo>
                  <a:lnTo>
                    <a:pt x="632357" y="112884"/>
                  </a:lnTo>
                  <a:cubicBezTo>
                    <a:pt x="698640" y="112884"/>
                    <a:pt x="866021" y="279500"/>
                    <a:pt x="866021" y="345783"/>
                  </a:cubicBezTo>
                  <a:lnTo>
                    <a:pt x="828138" y="629741"/>
                  </a:lnTo>
                  <a:cubicBezTo>
                    <a:pt x="828138" y="696024"/>
                    <a:pt x="660757" y="735647"/>
                    <a:pt x="594474" y="735647"/>
                  </a:cubicBezTo>
                  <a:lnTo>
                    <a:pt x="247016" y="792088"/>
                  </a:lnTo>
                  <a:cubicBezTo>
                    <a:pt x="180733" y="792088"/>
                    <a:pt x="0" y="611361"/>
                    <a:pt x="0" y="545078"/>
                  </a:cubicBezTo>
                  <a:lnTo>
                    <a:pt x="0" y="261121"/>
                  </a:lnTo>
                  <a:close/>
                </a:path>
              </a:pathLst>
            </a:custGeom>
            <a:solidFill>
              <a:srgbClr val="3366FF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SimSun" charset="0"/>
              </a:endParaRPr>
            </a:p>
          </p:txBody>
        </p:sp>
        <p:pic>
          <p:nvPicPr>
            <p:cNvPr id="37" name="Image 36" descr="Capture d’écran 2018-05-22 à 19.12.31.png">
              <a:extLst>
                <a:ext uri="{FF2B5EF4-FFF2-40B4-BE49-F238E27FC236}">
                  <a16:creationId xmlns:a16="http://schemas.microsoft.com/office/drawing/2014/main" id="{598B1B49-CBEE-4604-BD7F-7330B68A0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706" b="9596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6" t="78201" r="24304" b="5034"/>
            <a:stretch/>
          </p:blipFill>
          <p:spPr>
            <a:xfrm>
              <a:off x="7427018" y="1644744"/>
              <a:ext cx="322487" cy="292034"/>
            </a:xfrm>
            <a:prstGeom prst="rect">
              <a:avLst/>
            </a:prstGeom>
          </p:spPr>
        </p:pic>
        <p:pic>
          <p:nvPicPr>
            <p:cNvPr id="38" name="Image 37" descr="Capture d’écran 2018-05-22 à 19.12.31.png">
              <a:extLst>
                <a:ext uri="{FF2B5EF4-FFF2-40B4-BE49-F238E27FC236}">
                  <a16:creationId xmlns:a16="http://schemas.microsoft.com/office/drawing/2014/main" id="{6E9ADA36-2AE3-4226-8059-50DD56815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706" b="9596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6" t="78201" r="24304" b="5034"/>
            <a:stretch/>
          </p:blipFill>
          <p:spPr>
            <a:xfrm rot="9753668">
              <a:off x="7390669" y="1717635"/>
              <a:ext cx="322487" cy="292034"/>
            </a:xfrm>
            <a:prstGeom prst="rect">
              <a:avLst/>
            </a:prstGeom>
          </p:spPr>
        </p:pic>
        <p:pic>
          <p:nvPicPr>
            <p:cNvPr id="39" name="Image 38" descr="Capture d’écran 2018-05-23 à 17.24.31.png">
              <a:extLst>
                <a:ext uri="{FF2B5EF4-FFF2-40B4-BE49-F238E27FC236}">
                  <a16:creationId xmlns:a16="http://schemas.microsoft.com/office/drawing/2014/main" id="{390E604C-98EA-4F97-B900-5B9DFC58A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8999">
              <a:off x="7965700" y="2015798"/>
              <a:ext cx="373597" cy="394616"/>
            </a:xfrm>
            <a:prstGeom prst="rect">
              <a:avLst/>
            </a:prstGeom>
          </p:spPr>
        </p:pic>
        <p:pic>
          <p:nvPicPr>
            <p:cNvPr id="40" name="Image 39" descr="Capture d’écran 2018-05-22 à 19.12.31.png">
              <a:extLst>
                <a:ext uri="{FF2B5EF4-FFF2-40B4-BE49-F238E27FC236}">
                  <a16:creationId xmlns:a16="http://schemas.microsoft.com/office/drawing/2014/main" id="{897D0D6B-FFA1-4018-AE78-559CEFCD8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4060" b="40385" l="10000" r="90000">
                          <a14:foregroundMark x1="52727" y1="30342" x2="52727" y2="303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50"/>
            <a:stretch/>
          </p:blipFill>
          <p:spPr>
            <a:xfrm>
              <a:off x="7173406" y="2525035"/>
              <a:ext cx="659262" cy="363708"/>
            </a:xfrm>
            <a:prstGeom prst="rect">
              <a:avLst/>
            </a:prstGeom>
          </p:spPr>
        </p:pic>
        <p:pic>
          <p:nvPicPr>
            <p:cNvPr id="41" name="Image 40" descr="Capture d’écran 2018-05-22 à 19.12.31.png">
              <a:extLst>
                <a:ext uri="{FF2B5EF4-FFF2-40B4-BE49-F238E27FC236}">
                  <a16:creationId xmlns:a16="http://schemas.microsoft.com/office/drawing/2014/main" id="{871EB189-F5E5-40C4-B7C1-87EFA4E2E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63706" b="95967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6" t="78201" r="24304" b="5034"/>
            <a:stretch/>
          </p:blipFill>
          <p:spPr>
            <a:xfrm>
              <a:off x="7572341" y="2264923"/>
              <a:ext cx="375410" cy="339959"/>
            </a:xfrm>
            <a:prstGeom prst="rect">
              <a:avLst/>
            </a:prstGeom>
          </p:spPr>
        </p:pic>
        <p:pic>
          <p:nvPicPr>
            <p:cNvPr id="42" name="Image 41" descr="Capture d’écran 2018-05-22 à 19.12.31.png">
              <a:extLst>
                <a:ext uri="{FF2B5EF4-FFF2-40B4-BE49-F238E27FC236}">
                  <a16:creationId xmlns:a16="http://schemas.microsoft.com/office/drawing/2014/main" id="{68B32886-52B2-4A64-BDD8-7B387D5BE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59295" b="95940" l="10000" r="90000">
                          <a14:foregroundMark x1="45455" y1="66667" x2="45455" y2="66667"/>
                          <a14:backgroundMark x1="46364" y1="83974" x2="46364" y2="83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1" t="59673" r="26287" b="25344"/>
            <a:stretch/>
          </p:blipFill>
          <p:spPr>
            <a:xfrm rot="18493900" flipV="1">
              <a:off x="7596382" y="1928580"/>
              <a:ext cx="590721" cy="347846"/>
            </a:xfrm>
            <a:prstGeom prst="rect">
              <a:avLst/>
            </a:prstGeom>
          </p:spPr>
        </p:pic>
        <p:pic>
          <p:nvPicPr>
            <p:cNvPr id="43" name="Image 42" descr="Capture d’écran 2018-05-22 à 19.12.31.png">
              <a:extLst>
                <a:ext uri="{FF2B5EF4-FFF2-40B4-BE49-F238E27FC236}">
                  <a16:creationId xmlns:a16="http://schemas.microsoft.com/office/drawing/2014/main" id="{08B365E6-38A6-4E77-9850-41EF6E091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59295" b="95940" l="10000" r="90000">
                          <a14:foregroundMark x1="45455" y1="66667" x2="45455" y2="66667"/>
                          <a14:backgroundMark x1="46364" y1="83974" x2="46364" y2="83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1" t="59673" r="26287" b="25344"/>
            <a:stretch/>
          </p:blipFill>
          <p:spPr>
            <a:xfrm>
              <a:off x="7796417" y="1789263"/>
              <a:ext cx="443525" cy="362734"/>
            </a:xfrm>
            <a:prstGeom prst="rect">
              <a:avLst/>
            </a:prstGeom>
          </p:spPr>
        </p:pic>
        <p:pic>
          <p:nvPicPr>
            <p:cNvPr id="44" name="Image 43" descr="Capture d’écran 2018-05-22 à 19.12.31.png">
              <a:extLst>
                <a:ext uri="{FF2B5EF4-FFF2-40B4-BE49-F238E27FC236}">
                  <a16:creationId xmlns:a16="http://schemas.microsoft.com/office/drawing/2014/main" id="{690C3660-A52A-43F2-8BE5-20166DE47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59295" b="95940" l="10000" r="90000">
                          <a14:foregroundMark x1="45455" y1="66667" x2="45455" y2="66667"/>
                          <a14:backgroundMark x1="46364" y1="83974" x2="46364" y2="83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51" t="59673" r="26287" b="25344"/>
            <a:stretch/>
          </p:blipFill>
          <p:spPr>
            <a:xfrm rot="4112594">
              <a:off x="7929684" y="2354543"/>
              <a:ext cx="471386" cy="385519"/>
            </a:xfrm>
            <a:prstGeom prst="rect">
              <a:avLst/>
            </a:prstGeom>
          </p:spPr>
        </p:pic>
        <p:pic>
          <p:nvPicPr>
            <p:cNvPr id="45" name="Image 44" descr="Capture d’écran 2018-05-23 à 17.25.45.png">
              <a:extLst>
                <a:ext uri="{FF2B5EF4-FFF2-40B4-BE49-F238E27FC236}">
                  <a16:creationId xmlns:a16="http://schemas.microsoft.com/office/drawing/2014/main" id="{7987CC5B-5EEC-49A0-87F2-2EA2BF590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0634" y="1788646"/>
              <a:ext cx="280935" cy="334446"/>
            </a:xfrm>
            <a:prstGeom prst="rect">
              <a:avLst/>
            </a:prstGeom>
          </p:spPr>
        </p:pic>
        <p:pic>
          <p:nvPicPr>
            <p:cNvPr id="46" name="Image 45" descr="Capture d’écran 2018-05-23 à 17.26.16.png">
              <a:extLst>
                <a:ext uri="{FF2B5EF4-FFF2-40B4-BE49-F238E27FC236}">
                  <a16:creationId xmlns:a16="http://schemas.microsoft.com/office/drawing/2014/main" id="{F1BAE7C7-F4A8-428A-8C2E-0A27E9177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2222" b="90000" l="9873" r="8980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033" y="2168740"/>
              <a:ext cx="472543" cy="406327"/>
            </a:xfrm>
            <a:prstGeom prst="rect">
              <a:avLst/>
            </a:prstGeom>
          </p:spPr>
        </p:pic>
        <p:pic>
          <p:nvPicPr>
            <p:cNvPr id="47" name="Image 46" descr="Capture d’écran 2018-05-23 à 17.25.40.png">
              <a:extLst>
                <a:ext uri="{FF2B5EF4-FFF2-40B4-BE49-F238E27FC236}">
                  <a16:creationId xmlns:a16="http://schemas.microsoft.com/office/drawing/2014/main" id="{0D399C71-DCB6-4C95-82EB-D2E6DFDF8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05" y="1864705"/>
              <a:ext cx="384167" cy="304260"/>
            </a:xfrm>
            <a:prstGeom prst="rect">
              <a:avLst/>
            </a:prstGeom>
          </p:spPr>
        </p:pic>
        <p:pic>
          <p:nvPicPr>
            <p:cNvPr id="48" name="Image 47" descr="Capture d’écran 2018-05-23 à 17.25.36.png">
              <a:extLst>
                <a:ext uri="{FF2B5EF4-FFF2-40B4-BE49-F238E27FC236}">
                  <a16:creationId xmlns:a16="http://schemas.microsoft.com/office/drawing/2014/main" id="{92B10397-F60C-4B28-8FFD-4E7D26075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8267" y="2147464"/>
              <a:ext cx="283304" cy="251232"/>
            </a:xfrm>
            <a:prstGeom prst="rect">
              <a:avLst/>
            </a:prstGeom>
          </p:spPr>
        </p:pic>
        <p:pic>
          <p:nvPicPr>
            <p:cNvPr id="49" name="Image 48" descr="Capture d’écran 2018-05-23 à 17.25.29.png">
              <a:extLst>
                <a:ext uri="{FF2B5EF4-FFF2-40B4-BE49-F238E27FC236}">
                  <a16:creationId xmlns:a16="http://schemas.microsoft.com/office/drawing/2014/main" id="{072B70B1-E0D8-498A-AC0B-F44FF174C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39997" y="2147464"/>
              <a:ext cx="430164" cy="294679"/>
            </a:xfrm>
            <a:prstGeom prst="rect">
              <a:avLst/>
            </a:prstGeom>
          </p:spPr>
        </p:pic>
        <p:pic>
          <p:nvPicPr>
            <p:cNvPr id="50" name="Image 49" descr="Capture d’écran 2018-05-23 à 17.25.18.png">
              <a:extLst>
                <a:ext uri="{FF2B5EF4-FFF2-40B4-BE49-F238E27FC236}">
                  <a16:creationId xmlns:a16="http://schemas.microsoft.com/office/drawing/2014/main" id="{BAE0DB66-8A1B-45CD-92D7-6C13468BA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504" y="1690832"/>
              <a:ext cx="284129" cy="255716"/>
            </a:xfrm>
            <a:prstGeom prst="rect">
              <a:avLst/>
            </a:prstGeom>
          </p:spPr>
        </p:pic>
        <p:grpSp>
          <p:nvGrpSpPr>
            <p:cNvPr id="51" name="Grouper 92">
              <a:extLst>
                <a:ext uri="{FF2B5EF4-FFF2-40B4-BE49-F238E27FC236}">
                  <a16:creationId xmlns:a16="http://schemas.microsoft.com/office/drawing/2014/main" id="{F9F9B2CD-C042-460E-852E-6910D0C8489B}"/>
                </a:ext>
              </a:extLst>
            </p:cNvPr>
            <p:cNvGrpSpPr/>
            <p:nvPr/>
          </p:nvGrpSpPr>
          <p:grpSpPr>
            <a:xfrm rot="19518463">
              <a:off x="7672847" y="2506745"/>
              <a:ext cx="306169" cy="251076"/>
              <a:chOff x="1729961" y="4674535"/>
              <a:chExt cx="780052" cy="706043"/>
            </a:xfrm>
          </p:grpSpPr>
          <p:sp>
            <p:nvSpPr>
              <p:cNvPr id="52" name="Rogner un rectangle à un seul coin 93">
                <a:extLst>
                  <a:ext uri="{FF2B5EF4-FFF2-40B4-BE49-F238E27FC236}">
                    <a16:creationId xmlns:a16="http://schemas.microsoft.com/office/drawing/2014/main" id="{058BA79F-0F1D-4D75-8F8F-163FCEA8784D}"/>
                  </a:ext>
                </a:extLst>
              </p:cNvPr>
              <p:cNvSpPr/>
              <p:nvPr/>
            </p:nvSpPr>
            <p:spPr>
              <a:xfrm>
                <a:off x="1970092" y="4678344"/>
                <a:ext cx="480262" cy="567765"/>
              </a:xfrm>
              <a:prstGeom prst="snip1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Larme 52">
                <a:extLst>
                  <a:ext uri="{FF2B5EF4-FFF2-40B4-BE49-F238E27FC236}">
                    <a16:creationId xmlns:a16="http://schemas.microsoft.com/office/drawing/2014/main" id="{0E4110D0-81EF-4559-A4C5-26E13C73F92F}"/>
                  </a:ext>
                </a:extLst>
              </p:cNvPr>
              <p:cNvSpPr/>
              <p:nvPr/>
            </p:nvSpPr>
            <p:spPr>
              <a:xfrm>
                <a:off x="1729961" y="4678344"/>
                <a:ext cx="480262" cy="567765"/>
              </a:xfrm>
              <a:prstGeom prst="teardrop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Nuage 53">
                <a:extLst>
                  <a:ext uri="{FF2B5EF4-FFF2-40B4-BE49-F238E27FC236}">
                    <a16:creationId xmlns:a16="http://schemas.microsoft.com/office/drawing/2014/main" id="{BDB275BB-0B8F-4BE7-B180-59E2EF64FE78}"/>
                  </a:ext>
                </a:extLst>
              </p:cNvPr>
              <p:cNvSpPr/>
              <p:nvPr/>
            </p:nvSpPr>
            <p:spPr>
              <a:xfrm>
                <a:off x="1834550" y="4859393"/>
                <a:ext cx="675463" cy="521185"/>
              </a:xfrm>
              <a:prstGeom prst="cloud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à coins arrondis 96">
                <a:extLst>
                  <a:ext uri="{FF2B5EF4-FFF2-40B4-BE49-F238E27FC236}">
                    <a16:creationId xmlns:a16="http://schemas.microsoft.com/office/drawing/2014/main" id="{D2DC75DD-0FBE-49AE-967D-9CBD79162A08}"/>
                  </a:ext>
                </a:extLst>
              </p:cNvPr>
              <p:cNvSpPr/>
              <p:nvPr/>
            </p:nvSpPr>
            <p:spPr>
              <a:xfrm>
                <a:off x="1970092" y="4674535"/>
                <a:ext cx="461033" cy="468742"/>
              </a:xfrm>
              <a:prstGeom prst="roundRect">
                <a:avLst/>
              </a:prstGeom>
              <a:solidFill>
                <a:srgbClr val="B3A2C7"/>
              </a:solidFill>
              <a:ln>
                <a:solidFill>
                  <a:srgbClr val="B3A2C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à coins arrondis 97">
                <a:extLst>
                  <a:ext uri="{FF2B5EF4-FFF2-40B4-BE49-F238E27FC236}">
                    <a16:creationId xmlns:a16="http://schemas.microsoft.com/office/drawing/2014/main" id="{2563BD32-7405-4EB2-8F40-7C5DBCD43A6E}"/>
                  </a:ext>
                </a:extLst>
              </p:cNvPr>
              <p:cNvSpPr/>
              <p:nvPr/>
            </p:nvSpPr>
            <p:spPr>
              <a:xfrm rot="1005968">
                <a:off x="2017905" y="4811994"/>
                <a:ext cx="461033" cy="468742"/>
              </a:xfrm>
              <a:prstGeom prst="roundRect">
                <a:avLst/>
              </a:prstGeom>
              <a:solidFill>
                <a:srgbClr val="B3A2C7"/>
              </a:solidFill>
              <a:ln>
                <a:solidFill>
                  <a:srgbClr val="B3A2C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7" name="Accolade fermante 56">
              <a:extLst>
                <a:ext uri="{FF2B5EF4-FFF2-40B4-BE49-F238E27FC236}">
                  <a16:creationId xmlns:a16="http://schemas.microsoft.com/office/drawing/2014/main" id="{1A562AB8-4F4A-4ABD-A29E-ED6199487264}"/>
                </a:ext>
              </a:extLst>
            </p:cNvPr>
            <p:cNvSpPr/>
            <p:nvPr/>
          </p:nvSpPr>
          <p:spPr>
            <a:xfrm rot="5400000">
              <a:off x="5698004" y="692357"/>
              <a:ext cx="679947" cy="5155134"/>
            </a:xfrm>
            <a:prstGeom prst="rightBrace">
              <a:avLst>
                <a:gd name="adj1" fmla="val 123414"/>
                <a:gd name="adj2" fmla="val 50000"/>
              </a:avLst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483EC413-84A9-4949-B3CB-8DE92C05B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844279" y="3876834"/>
              <a:ext cx="4503441" cy="2614711"/>
            </a:xfrm>
            <a:prstGeom prst="rect">
              <a:avLst/>
            </a:prstGeom>
          </p:spPr>
        </p:pic>
      </p:grpSp>
      <p:sp>
        <p:nvSpPr>
          <p:cNvPr id="60" name="ZoneTexte 59">
            <a:extLst>
              <a:ext uri="{FF2B5EF4-FFF2-40B4-BE49-F238E27FC236}">
                <a16:creationId xmlns:a16="http://schemas.microsoft.com/office/drawing/2014/main" id="{62AD211A-1B13-4B82-965C-66071DFA1A6E}"/>
              </a:ext>
            </a:extLst>
          </p:cNvPr>
          <p:cNvSpPr txBox="1"/>
          <p:nvPr/>
        </p:nvSpPr>
        <p:spPr>
          <a:xfrm>
            <a:off x="2094779" y="4893316"/>
            <a:ext cx="161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120 Récepteurs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AE2BA1E3-2E9B-4EF8-B6E5-21930D966682}"/>
              </a:ext>
            </a:extLst>
          </p:cNvPr>
          <p:cNvSpPr txBox="1"/>
          <p:nvPr/>
        </p:nvSpPr>
        <p:spPr>
          <a:xfrm>
            <a:off x="5414147" y="3657265"/>
            <a:ext cx="136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210 ligands</a:t>
            </a:r>
          </a:p>
        </p:txBody>
      </p:sp>
    </p:spTree>
    <p:extLst>
      <p:ext uri="{BB962C8B-B14F-4D97-AF65-F5344CB8AC3E}">
        <p14:creationId xmlns:p14="http://schemas.microsoft.com/office/powerpoint/2010/main" val="368391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6D638358-5211-4821-98AA-17A6B8270D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09870"/>
              </p:ext>
            </p:extLst>
          </p:nvPr>
        </p:nvGraphicFramePr>
        <p:xfrm>
          <a:off x="868680" y="527685"/>
          <a:ext cx="3022600" cy="721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C8C288-E52A-40E3-AF1D-12C225C3A0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182256"/>
            <a:ext cx="11336020" cy="1456055"/>
          </a:xfrm>
        </p:spPr>
        <p:txBody>
          <a:bodyPr>
            <a:normAutofit/>
          </a:bodyPr>
          <a:lstStyle/>
          <a:p>
            <a:r>
              <a:rPr lang="fr-FR" dirty="0"/>
              <a:t>Déterminer s’il existe </a:t>
            </a:r>
            <a:r>
              <a:rPr lang="fr-FR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une corrélation entre l’abondance cellulaire des protéines et la taille et le nombre d’ilots (« spots ») favorables à l’interaction.</a:t>
            </a:r>
          </a:p>
          <a:p>
            <a:endParaRPr lang="fr-FR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E6BF516-4F24-4581-8F26-720A1A472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719" y="1459710"/>
            <a:ext cx="3788523" cy="33935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0EAED8A-CF88-4796-9305-441139A5A8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819"/>
          <a:stretch/>
        </p:blipFill>
        <p:spPr>
          <a:xfrm>
            <a:off x="6410961" y="1317274"/>
            <a:ext cx="3972560" cy="3678402"/>
          </a:xfrm>
          <a:prstGeom prst="rect">
            <a:avLst/>
          </a:prstGeom>
        </p:spPr>
      </p:pic>
      <p:sp>
        <p:nvSpPr>
          <p:cNvPr id="11" name="Espace réservé du numéro de diapositive 3">
            <a:extLst>
              <a:ext uri="{FF2B5EF4-FFF2-40B4-BE49-F238E27FC236}">
                <a16:creationId xmlns:a16="http://schemas.microsoft.com/office/drawing/2014/main" id="{99EC52C1-EF63-42CF-ADCA-2B58CDB5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22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914DDF-3E0E-4DB8-A307-D3C542A2289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6100993"/>
            <a:ext cx="10515600" cy="4351337"/>
          </a:xfrm>
        </p:spPr>
        <p:txBody>
          <a:bodyPr/>
          <a:lstStyle/>
          <a:p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</a:t>
            </a:r>
            <a:r>
              <a:rPr lang="en-US" sz="18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PaxDb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Database of Protein Abundance Averages Across All Three Domains of Life)</a:t>
            </a:r>
          </a:p>
          <a:p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fr-FR" dirty="0"/>
          </a:p>
        </p:txBody>
      </p:sp>
      <p:pic>
        <p:nvPicPr>
          <p:cNvPr id="7" name="Espace réservé du contenu 4">
            <a:extLst>
              <a:ext uri="{FF2B5EF4-FFF2-40B4-BE49-F238E27FC236}">
                <a16:creationId xmlns:a16="http://schemas.microsoft.com/office/drawing/2014/main" id="{7DBF3CCA-3590-46ED-A51D-39067D37A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81" y="1100823"/>
            <a:ext cx="8388910" cy="50001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51D4C08-8057-420A-99BA-1FC99B58C30D}"/>
              </a:ext>
            </a:extLst>
          </p:cNvPr>
          <p:cNvSpPr txBox="1"/>
          <p:nvPr/>
        </p:nvSpPr>
        <p:spPr>
          <a:xfrm>
            <a:off x="1686560" y="152400"/>
            <a:ext cx="11043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latin typeface="+mj-lt"/>
              </a:rPr>
              <a:t>Base de données d’abondance : PaXDb</a:t>
            </a:r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E4CB49EC-F010-453A-A957-3FDF57D2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/>
              <a:t>23</a:t>
            </a:fld>
            <a:endParaRPr lang="fr-FR"/>
          </a:p>
        </p:txBody>
      </p:sp>
      <p:sp>
        <p:nvSpPr>
          <p:cNvPr id="13" name="Organigramme : Connecteur 12">
            <a:extLst>
              <a:ext uri="{FF2B5EF4-FFF2-40B4-BE49-F238E27FC236}">
                <a16:creationId xmlns:a16="http://schemas.microsoft.com/office/drawing/2014/main" id="{BD5CC9D5-D5E9-4813-9D76-C4349A5C8568}"/>
              </a:ext>
            </a:extLst>
          </p:cNvPr>
          <p:cNvSpPr/>
          <p:nvPr/>
        </p:nvSpPr>
        <p:spPr>
          <a:xfrm>
            <a:off x="6954481" y="2752215"/>
            <a:ext cx="508078" cy="483476"/>
          </a:xfrm>
          <a:prstGeom prst="flowChartConnector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Connecteur 13">
            <a:extLst>
              <a:ext uri="{FF2B5EF4-FFF2-40B4-BE49-F238E27FC236}">
                <a16:creationId xmlns:a16="http://schemas.microsoft.com/office/drawing/2014/main" id="{48709DE5-199E-42F3-B90B-455EE6E0B807}"/>
              </a:ext>
            </a:extLst>
          </p:cNvPr>
          <p:cNvSpPr/>
          <p:nvPr/>
        </p:nvSpPr>
        <p:spPr>
          <a:xfrm>
            <a:off x="8525500" y="2460230"/>
            <a:ext cx="508078" cy="483476"/>
          </a:xfrm>
          <a:prstGeom prst="flowChartConnector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46B07857-39C3-4212-AD6C-1B2BF9390ACD}"/>
              </a:ext>
            </a:extLst>
          </p:cNvPr>
          <p:cNvSpPr/>
          <p:nvPr/>
        </p:nvSpPr>
        <p:spPr>
          <a:xfrm>
            <a:off x="5528441" y="1292772"/>
            <a:ext cx="1934118" cy="557049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51CA7DB-58A5-4030-BFDF-32BE1B45DCD2}"/>
              </a:ext>
            </a:extLst>
          </p:cNvPr>
          <p:cNvSpPr/>
          <p:nvPr/>
        </p:nvSpPr>
        <p:spPr>
          <a:xfrm>
            <a:off x="5013434" y="2641638"/>
            <a:ext cx="888631" cy="189018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311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E18C1A1-4D0F-4159-A699-B68EDDF99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" t="20951"/>
          <a:stretch/>
        </p:blipFill>
        <p:spPr>
          <a:xfrm>
            <a:off x="528320" y="1818640"/>
            <a:ext cx="11157006" cy="4382196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5DA27A3-AF56-42F9-8E4C-10807682AA32}"/>
              </a:ext>
            </a:extLst>
          </p:cNvPr>
          <p:cNvSpPr txBox="1"/>
          <p:nvPr/>
        </p:nvSpPr>
        <p:spPr>
          <a:xfrm>
            <a:off x="355455" y="529935"/>
            <a:ext cx="11502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+mj-lt"/>
              </a:rPr>
              <a:t>Distribution d’abondance des expériences redondantes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DB0C8BC-9C86-4A8E-8AB9-64C84B68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24</a:t>
            </a:fld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184A9C2-B41F-40AA-A6A2-675A7C92FA72}"/>
              </a:ext>
            </a:extLst>
          </p:cNvPr>
          <p:cNvCxnSpPr/>
          <p:nvPr/>
        </p:nvCxnSpPr>
        <p:spPr>
          <a:xfrm>
            <a:off x="767256" y="6356350"/>
            <a:ext cx="66215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A3462A3-2B84-460A-B4B8-0DA8CA8FC6DE}"/>
              </a:ext>
            </a:extLst>
          </p:cNvPr>
          <p:cNvSpPr txBox="1"/>
          <p:nvPr/>
        </p:nvSpPr>
        <p:spPr>
          <a:xfrm>
            <a:off x="1734207" y="6200836"/>
            <a:ext cx="346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Expériences 7 et 8</a:t>
            </a:r>
          </a:p>
        </p:txBody>
      </p:sp>
    </p:spTree>
    <p:extLst>
      <p:ext uri="{BB962C8B-B14F-4D97-AF65-F5344CB8AC3E}">
        <p14:creationId xmlns:p14="http://schemas.microsoft.com/office/powerpoint/2010/main" val="1381701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9793508-992E-4A66-AF23-D1D57285B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9928" r="1188" b="820"/>
          <a:stretch/>
        </p:blipFill>
        <p:spPr>
          <a:xfrm>
            <a:off x="568960" y="1910079"/>
            <a:ext cx="5019040" cy="4003041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7B6C5A1-3387-4990-99F7-868D047303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15154" r="4712" b="-264"/>
          <a:stretch/>
        </p:blipFill>
        <p:spPr>
          <a:xfrm>
            <a:off x="6299200" y="1910079"/>
            <a:ext cx="5191760" cy="420624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0CF6460-FF5C-41CF-96AF-6668F53CDE9D}"/>
              </a:ext>
            </a:extLst>
          </p:cNvPr>
          <p:cNvSpPr txBox="1"/>
          <p:nvPr/>
        </p:nvSpPr>
        <p:spPr>
          <a:xfrm>
            <a:off x="792018" y="436418"/>
            <a:ext cx="11014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latin typeface="+mj-lt"/>
              </a:rPr>
              <a:t>Distribution d’abondance des expériences en conditions de stress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818900DF-5E65-495C-BF45-FB1CFC61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25</a:t>
            </a:fld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AFBEBB4C-65A8-4F0F-B0CD-90B09EE8AA94}"/>
              </a:ext>
            </a:extLst>
          </p:cNvPr>
          <p:cNvCxnSpPr/>
          <p:nvPr/>
        </p:nvCxnSpPr>
        <p:spPr>
          <a:xfrm>
            <a:off x="767256" y="6356350"/>
            <a:ext cx="66215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4E362C69-C0E1-4530-8566-43D4D03CD7AE}"/>
              </a:ext>
            </a:extLst>
          </p:cNvPr>
          <p:cNvSpPr txBox="1"/>
          <p:nvPr/>
        </p:nvSpPr>
        <p:spPr>
          <a:xfrm>
            <a:off x="1429408" y="6169580"/>
            <a:ext cx="346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Expériences 12 et 16</a:t>
            </a:r>
          </a:p>
        </p:txBody>
      </p:sp>
    </p:spTree>
    <p:extLst>
      <p:ext uri="{BB962C8B-B14F-4D97-AF65-F5344CB8AC3E}">
        <p14:creationId xmlns:p14="http://schemas.microsoft.com/office/powerpoint/2010/main" val="81273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0D718A-C007-47F8-84B4-938F2FB7B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Pour éviter les biais :  </a:t>
            </a:r>
          </a:p>
          <a:p>
            <a:pPr marL="0" indent="0">
              <a:buNone/>
            </a:pPr>
            <a:r>
              <a:rPr lang="fr-FR" sz="3600" dirty="0"/>
              <a:t>-filtre pour ne garder que des données d’abondance correspondant à une réalité biologique.</a:t>
            </a:r>
          </a:p>
          <a:p>
            <a:pPr marL="0" indent="0">
              <a:buNone/>
            </a:pPr>
            <a:r>
              <a:rPr lang="fr-FR" sz="3600" dirty="0"/>
              <a:t>-prise en compte des données redondantes par R</a:t>
            </a:r>
          </a:p>
          <a:p>
            <a:pPr marL="0" indent="0">
              <a:buNone/>
            </a:pPr>
            <a:endParaRPr lang="fr-FR" sz="3600" dirty="0"/>
          </a:p>
          <a:p>
            <a:pPr marL="0" indent="0">
              <a:buNone/>
            </a:pPr>
            <a:r>
              <a:rPr lang="fr-FR" sz="3600" dirty="0"/>
              <a:t>-sélection d’une valeur  unique d’abondance  après élimination des valeurs extrêmes </a:t>
            </a:r>
          </a:p>
          <a:p>
            <a:endParaRPr lang="fr-FR" sz="36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2FDF50E-7A85-4849-AED0-5EF94291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Traitement des données </a:t>
            </a:r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ECBDDC3F-8F65-44A3-8B83-96EBCD10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26</a:t>
            </a:fld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97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26F0F8-EA3A-47CE-8CB0-7BBC649D7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Mesure de la somme de la taille de tous les ilots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A31311-7672-4498-BA8F-ECA76A9A1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5" y="2428194"/>
            <a:ext cx="9502210" cy="3883706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BB6ECA2F-69F1-47B6-A825-8CDFDFC93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Corrélation 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836A5799-55B0-42C7-848B-118813E5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27</a:t>
            </a:fld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19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871CB-1FBC-43BB-B3F1-4E0A299F0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Mesure du nombre d’ilots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C3A704-9852-4887-BB54-E91DE288B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3" y="2228770"/>
            <a:ext cx="10250714" cy="426410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B260DCBE-244A-4A25-A604-732DCBD7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Corrélation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1B83D04F-2F83-4FAB-BEFE-7AC0CA5C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28</a:t>
            </a:fld>
            <a:endParaRPr lang="fr-F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61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9C256D-F1DF-4599-80D6-785A60211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Différentes caractéristiques sont testées mais : pas de corrélation obtenue</a:t>
            </a:r>
          </a:p>
          <a:p>
            <a:endParaRPr lang="fr-FR" dirty="0"/>
          </a:p>
          <a:p>
            <a:r>
              <a:rPr lang="fr-FR" dirty="0"/>
              <a:t>Plusieurs biais existants liés au traitement de métadonnées :</a:t>
            </a:r>
          </a:p>
          <a:p>
            <a:r>
              <a:rPr lang="fr-FR" dirty="0"/>
              <a:t>Il aurait fallu recouper les zones froides et chaudes.</a:t>
            </a:r>
          </a:p>
          <a:p>
            <a:r>
              <a:rPr lang="fr-FR" dirty="0"/>
              <a:t>S’intéresser non pas au nombre ou à la taille mais à l’intensité des pixels à un endroit donnée</a:t>
            </a:r>
          </a:p>
          <a:p>
            <a:endParaRPr lang="fr-FR" dirty="0"/>
          </a:p>
          <a:p>
            <a:r>
              <a:rPr lang="fr-FR" dirty="0"/>
              <a:t>Autre hypothèse : faire une distinction entre la notion de </a:t>
            </a:r>
            <a:r>
              <a:rPr lang="fr-FR" i="1" dirty="0"/>
              <a:t>stickiness</a:t>
            </a:r>
            <a:r>
              <a:rPr lang="fr-FR" dirty="0"/>
              <a:t> et les caractéristiques de surface testées.</a:t>
            </a:r>
          </a:p>
          <a:p>
            <a:endParaRPr lang="fr-FR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0452AAC1-49CE-481A-B794-1072CE18C5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326356"/>
              </p:ext>
            </p:extLst>
          </p:nvPr>
        </p:nvGraphicFramePr>
        <p:xfrm>
          <a:off x="838200" y="365125"/>
          <a:ext cx="6235262" cy="791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D20C23E3-30A2-4AA8-9DEB-3BFAEC16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854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216547-A4F5-4A10-A323-43D25DE4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3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742C6BF-B02A-4538-93F0-71D615ED73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0822" y="451556"/>
            <a:ext cx="11945015" cy="1325562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Comment s’opèrent les interactions dans un environnement encombré ?</a:t>
            </a:r>
            <a:br>
              <a:rPr lang="fr-FR" sz="4400" dirty="0"/>
            </a:b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A5536A71-AB2A-419B-94B3-AE27908E3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73558" y="5687615"/>
            <a:ext cx="5211762" cy="1141413"/>
          </a:xfrm>
        </p:spPr>
        <p:txBody>
          <a:bodyPr/>
          <a:lstStyle/>
          <a:p>
            <a:r>
              <a:rPr lang="fr-FR" dirty="0"/>
              <a:t>Comment éviter l’accumulation d’interactions délétères 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C89A13-AB1B-44A3-A154-2589729C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429" y="1683644"/>
            <a:ext cx="4477697" cy="40525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A18498-BE6A-41D7-AE0E-F7150226F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084" y="1612848"/>
            <a:ext cx="4309001" cy="413440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19C5858-5ED3-4864-8201-49C35F7CB37F}"/>
              </a:ext>
            </a:extLst>
          </p:cNvPr>
          <p:cNvSpPr txBox="1"/>
          <p:nvPr/>
        </p:nvSpPr>
        <p:spPr>
          <a:xfrm>
            <a:off x="561917" y="5642769"/>
            <a:ext cx="61963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Comment </a:t>
            </a:r>
            <a:r>
              <a:rPr lang="en-US" sz="2800" dirty="0" err="1"/>
              <a:t>une</a:t>
            </a:r>
            <a:r>
              <a:rPr lang="en-US" sz="2800" dirty="0"/>
              <a:t> </a:t>
            </a:r>
            <a:r>
              <a:rPr lang="fr-FR" sz="2800" dirty="0"/>
              <a:t>protéine</a:t>
            </a:r>
            <a:r>
              <a:rPr lang="en-US" sz="2800" dirty="0"/>
              <a:t> fixe le bon </a:t>
            </a:r>
            <a:r>
              <a:rPr lang="fr-FR" sz="2800" noProof="1"/>
              <a:t>partenaire</a:t>
            </a:r>
            <a:r>
              <a:rPr lang="en-US" sz="2800" dirty="0"/>
              <a:t> de la bonne manière?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3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900A2F-57D0-4ADA-89BB-DEC19ECB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30</a:t>
            </a:fld>
            <a:endParaRPr lang="fr-FR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28BC9CC8-7F52-4D09-BBB4-8F7CCDF776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636369"/>
              </p:ext>
            </p:extLst>
          </p:nvPr>
        </p:nvGraphicFramePr>
        <p:xfrm>
          <a:off x="609600" y="509212"/>
          <a:ext cx="3546764" cy="909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36B74A-D039-4B75-903A-2B95FD4631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" y="1908752"/>
            <a:ext cx="10515600" cy="4351338"/>
          </a:xfrm>
        </p:spPr>
        <p:txBody>
          <a:bodyPr/>
          <a:lstStyle/>
          <a:p>
            <a:r>
              <a:rPr lang="fr-FR" dirty="0"/>
              <a:t>Cartes IPOPS permettent de caractériser l’ensemble de la surface d’une protéine nouveau champ d’exploration des protéines : la </a:t>
            </a:r>
            <a:r>
              <a:rPr lang="fr-FR" i="1" dirty="0" err="1"/>
              <a:t>structuromique</a:t>
            </a:r>
            <a:r>
              <a:rPr lang="fr-FR" i="1" dirty="0"/>
              <a:t>.</a:t>
            </a:r>
          </a:p>
          <a:p>
            <a:endParaRPr lang="fr-FR" dirty="0"/>
          </a:p>
          <a:p>
            <a:r>
              <a:rPr lang="fr-FR" dirty="0"/>
              <a:t>La corrélation entre l’abondance et le nombre/ la taille des ilots</a:t>
            </a:r>
          </a:p>
          <a:p>
            <a:pPr marL="0" indent="0">
              <a:buNone/>
            </a:pPr>
            <a:r>
              <a:rPr lang="fr-FR" dirty="0"/>
              <a:t>n’a pu être établie mais différentes pistes sont en cours d’étude.</a:t>
            </a:r>
          </a:p>
        </p:txBody>
      </p:sp>
    </p:spTree>
    <p:extLst>
      <p:ext uri="{BB962C8B-B14F-4D97-AF65-F5344CB8AC3E}">
        <p14:creationId xmlns:p14="http://schemas.microsoft.com/office/powerpoint/2010/main" val="1233909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BB8387-4D13-4E99-8C87-237A7000A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31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315CE5B-E58F-4194-9544-9BCACCA88238}"/>
              </a:ext>
            </a:extLst>
          </p:cNvPr>
          <p:cNvSpPr txBox="1"/>
          <p:nvPr/>
        </p:nvSpPr>
        <p:spPr>
          <a:xfrm>
            <a:off x="1934441" y="2967335"/>
            <a:ext cx="8323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Merci pour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272205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525DD2-B2DB-4106-B4C2-92FE906A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32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DFD7B8-CB1C-430F-B61B-BA85C36DA268}"/>
              </a:ext>
            </a:extLst>
          </p:cNvPr>
          <p:cNvSpPr txBox="1"/>
          <p:nvPr/>
        </p:nvSpPr>
        <p:spPr>
          <a:xfrm>
            <a:off x="675409" y="644915"/>
            <a:ext cx="4779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Références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D37EE2-5281-4763-88DF-DF624CB7AA56}"/>
              </a:ext>
            </a:extLst>
          </p:cNvPr>
          <p:cNvSpPr txBox="1"/>
          <p:nvPr/>
        </p:nvSpPr>
        <p:spPr>
          <a:xfrm>
            <a:off x="675409" y="1647419"/>
            <a:ext cx="9522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Zacharias, M. (2005), ATTRACT : Protein–protein docking in CAPRI using a reduced protein model. Proteins, 60: 252-256. https://doi.org/10.1002/prot.20566 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67FF8D4-6DE4-4FCE-B448-605AAF9618B9}"/>
              </a:ext>
            </a:extLst>
          </p:cNvPr>
          <p:cNvSpPr txBox="1"/>
          <p:nvPr/>
        </p:nvSpPr>
        <p:spPr>
          <a:xfrm>
            <a:off x="675409" y="2681058"/>
            <a:ext cx="110769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Hugo Schweke, Marie-Hélène Mucchielli, Sophie Sacquin-Mora,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Wanying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Bei, Anne Lopes, Protein Interaction Energy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Landscapes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are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Shaped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by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Functional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also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Non-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functional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Partners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Journal of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Molecular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Biology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Volume 432, Issue 4, 2020, Pages 1183-1198, ISSN 0022-2836, https://doi.org/10.1016/j.jmb.2019.12.047. 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4EA009-BA94-4B6F-9156-4F71F4EF042A}"/>
              </a:ext>
            </a:extLst>
          </p:cNvPr>
          <p:cNvSpPr txBox="1"/>
          <p:nvPr/>
        </p:nvSpPr>
        <p:spPr>
          <a:xfrm>
            <a:off x="675409" y="3855072"/>
            <a:ext cx="12665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0" i="0" dirty="0" err="1">
                <a:solidFill>
                  <a:srgbClr val="222222"/>
                </a:solidFill>
                <a:effectLst/>
              </a:rPr>
              <a:t>Promiscuous</a:t>
            </a:r>
            <a:r>
              <a:rPr lang="fr-FR" b="0" i="0" dirty="0">
                <a:solidFill>
                  <a:srgbClr val="222222"/>
                </a:solidFill>
                <a:effectLst/>
              </a:rPr>
              <a:t> interactions </a:t>
            </a:r>
            <a:r>
              <a:rPr lang="fr-FR" b="0" i="0" dirty="0" err="1">
                <a:solidFill>
                  <a:srgbClr val="222222"/>
                </a:solidFill>
                <a:effectLst/>
              </a:rPr>
              <a:t>constrain</a:t>
            </a:r>
            <a:r>
              <a:rPr lang="fr-FR" b="0" i="0" dirty="0">
                <a:solidFill>
                  <a:srgbClr val="222222"/>
                </a:solidFill>
                <a:effectLst/>
              </a:rPr>
              <a:t> </a:t>
            </a:r>
            <a:r>
              <a:rPr lang="fr-FR" b="0" i="0" dirty="0" err="1">
                <a:solidFill>
                  <a:srgbClr val="222222"/>
                </a:solidFill>
                <a:effectLst/>
              </a:rPr>
              <a:t>proteomes</a:t>
            </a:r>
            <a:endParaRPr lang="fr-FR" b="0" i="0" dirty="0">
              <a:solidFill>
                <a:srgbClr val="222222"/>
              </a:solidFill>
              <a:effectLst/>
            </a:endParaRPr>
          </a:p>
          <a:p>
            <a:pPr algn="l"/>
            <a:r>
              <a:rPr lang="fr-FR" b="0" i="0" dirty="0">
                <a:solidFill>
                  <a:srgbClr val="222222"/>
                </a:solidFill>
                <a:effectLst/>
              </a:rPr>
              <a:t>Emmanuel D. Levy, </a:t>
            </a:r>
            <a:r>
              <a:rPr lang="fr-FR" b="0" i="0" dirty="0" err="1">
                <a:solidFill>
                  <a:srgbClr val="222222"/>
                </a:solidFill>
                <a:effectLst/>
              </a:rPr>
              <a:t>Subhajyoti</a:t>
            </a:r>
            <a:r>
              <a:rPr lang="fr-FR" b="0" i="0" dirty="0">
                <a:solidFill>
                  <a:srgbClr val="222222"/>
                </a:solidFill>
                <a:effectLst/>
              </a:rPr>
              <a:t> De, Sarah A. </a:t>
            </a:r>
            <a:r>
              <a:rPr lang="fr-FR" b="0" i="0" dirty="0" err="1">
                <a:solidFill>
                  <a:srgbClr val="222222"/>
                </a:solidFill>
                <a:effectLst/>
              </a:rPr>
              <a:t>Teichmann</a:t>
            </a:r>
            <a:endParaRPr lang="fr-FR" b="0" i="0" dirty="0">
              <a:solidFill>
                <a:srgbClr val="222222"/>
              </a:solidFill>
              <a:effectLst/>
            </a:endParaRPr>
          </a:p>
          <a:p>
            <a:pPr algn="l"/>
            <a:r>
              <a:rPr lang="fr-FR" b="0" i="0" dirty="0" err="1">
                <a:solidFill>
                  <a:srgbClr val="222222"/>
                </a:solidFill>
                <a:effectLst/>
              </a:rPr>
              <a:t>Proceedings</a:t>
            </a:r>
            <a:r>
              <a:rPr lang="fr-FR" b="0" i="0" dirty="0">
                <a:solidFill>
                  <a:srgbClr val="222222"/>
                </a:solidFill>
                <a:effectLst/>
              </a:rPr>
              <a:t> of the National </a:t>
            </a:r>
            <a:r>
              <a:rPr lang="fr-FR" b="0" i="0" dirty="0" err="1">
                <a:solidFill>
                  <a:srgbClr val="222222"/>
                </a:solidFill>
                <a:effectLst/>
              </a:rPr>
              <a:t>Academy</a:t>
            </a:r>
            <a:r>
              <a:rPr lang="fr-FR" b="0" i="0" dirty="0">
                <a:solidFill>
                  <a:srgbClr val="222222"/>
                </a:solidFill>
                <a:effectLst/>
              </a:rPr>
              <a:t> of Sciences </a:t>
            </a:r>
            <a:r>
              <a:rPr lang="fr-FR" b="0" i="0" dirty="0" err="1">
                <a:solidFill>
                  <a:srgbClr val="222222"/>
                </a:solidFill>
                <a:effectLst/>
              </a:rPr>
              <a:t>Dec</a:t>
            </a:r>
            <a:r>
              <a:rPr lang="fr-FR" b="0" i="0" dirty="0">
                <a:solidFill>
                  <a:srgbClr val="222222"/>
                </a:solidFill>
                <a:effectLst/>
              </a:rPr>
              <a:t> 2012, 109 (50) 20461-20466; DOI: 10.1073/pnas.1209312109</a:t>
            </a:r>
          </a:p>
        </p:txBody>
      </p:sp>
    </p:spTree>
    <p:extLst>
      <p:ext uri="{BB962C8B-B14F-4D97-AF65-F5344CB8AC3E}">
        <p14:creationId xmlns:p14="http://schemas.microsoft.com/office/powerpoint/2010/main" val="3438320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FEB46F9-65BE-4442-B1E6-E690ECED8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33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958EF7-D12C-49AC-9FA3-A391B39ADCF9}"/>
              </a:ext>
            </a:extLst>
          </p:cNvPr>
          <p:cNvSpPr txBox="1"/>
          <p:nvPr/>
        </p:nvSpPr>
        <p:spPr>
          <a:xfrm>
            <a:off x="812800" y="650240"/>
            <a:ext cx="576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Remerciements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1ECFDF3-EEEF-468A-BAD9-1C28102354BC}"/>
              </a:ext>
            </a:extLst>
          </p:cNvPr>
          <p:cNvSpPr txBox="1"/>
          <p:nvPr/>
        </p:nvSpPr>
        <p:spPr>
          <a:xfrm>
            <a:off x="812800" y="1910080"/>
            <a:ext cx="8747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Merci à :</a:t>
            </a:r>
          </a:p>
          <a:p>
            <a:endParaRPr lang="fr-FR" sz="3600" dirty="0"/>
          </a:p>
          <a:p>
            <a:r>
              <a:rPr lang="fr-FR" sz="3600" dirty="0"/>
              <a:t>Marie-Hélène Muchielli Giorgi</a:t>
            </a:r>
          </a:p>
          <a:p>
            <a:r>
              <a:rPr lang="fr-FR" sz="3600" dirty="0"/>
              <a:t>Simon Gosset</a:t>
            </a:r>
          </a:p>
          <a:p>
            <a:r>
              <a:rPr lang="fr-FR" sz="3600" dirty="0"/>
              <a:t>L’équipe GNET</a:t>
            </a:r>
          </a:p>
          <a:p>
            <a:r>
              <a:rPr lang="fr-FR" sz="3600" dirty="0"/>
              <a:t>Anne Lopes </a:t>
            </a:r>
          </a:p>
          <a:p>
            <a:r>
              <a:rPr lang="fr-FR" sz="3600" dirty="0"/>
              <a:t>Marie-Laure Martin </a:t>
            </a:r>
            <a:r>
              <a:rPr lang="fr-FR" sz="3600" dirty="0" err="1"/>
              <a:t>Magniette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24906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B5620055-2C00-4474-981E-2321B23179F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1840" y="2547937"/>
            <a:ext cx="10515600" cy="1762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4000" dirty="0"/>
              <a:t>Quel est l’impact de l’abondance sur le paysage énergétique d’interaction présent à la surface des protéines ?</a:t>
            </a:r>
          </a:p>
          <a:p>
            <a:pPr algn="ctr"/>
            <a:endParaRPr lang="fr-FR" sz="400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3BF6CDC-031A-46F6-A517-1F8648684A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862743"/>
              </p:ext>
            </p:extLst>
          </p:nvPr>
        </p:nvGraphicFramePr>
        <p:xfrm>
          <a:off x="1076960" y="768686"/>
          <a:ext cx="3759200" cy="745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95EC5706-9E8F-45B0-AF5F-646920DD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6BAA8D-CE36-4FA7-9A54-8384E57A7D7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75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B569E54C-4DDD-4531-9D50-A54FCF5BB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075747"/>
              </p:ext>
            </p:extLst>
          </p:nvPr>
        </p:nvGraphicFramePr>
        <p:xfrm>
          <a:off x="355600" y="347061"/>
          <a:ext cx="4943764" cy="889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FF6626B-7EE0-4345-B705-536DAD3150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8977" y="1771071"/>
            <a:ext cx="5974045" cy="47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36E09-7F1F-49D7-BDE7-99BD68B5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9910" r="89640">
                        <a14:foregroundMark x1="44595" y1="89583" x2="44595" y2="89583"/>
                        <a14:foregroundMark x1="42342" y1="94271" x2="42342" y2="94271"/>
                        <a14:foregroundMark x1="55856" y1="9375" x2="55856" y2="9375"/>
                        <a14:foregroundMark x1="37387" y1="8333" x2="37387" y2="8333"/>
                        <a14:foregroundMark x1="55856" y1="7292" x2="5585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577" y="3160998"/>
            <a:ext cx="2114845" cy="182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7CDC90-2FDA-435F-96C4-B601C895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9804" y1="58940" x2="10294" y2="61589"/>
                        <a14:foregroundMark x1="55882" y1="88742" x2="55882" y2="88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24769">
            <a:off x="6181736" y="3080666"/>
            <a:ext cx="1943371" cy="1438476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D205504D-F62C-4246-8C63-D56439061874}"/>
              </a:ext>
            </a:extLst>
          </p:cNvPr>
          <p:cNvGrpSpPr/>
          <p:nvPr/>
        </p:nvGrpSpPr>
        <p:grpSpPr>
          <a:xfrm>
            <a:off x="620573" y="661485"/>
            <a:ext cx="4938936" cy="889457"/>
            <a:chOff x="4827" y="0"/>
            <a:chExt cx="4938936" cy="889457"/>
          </a:xfrm>
        </p:grpSpPr>
        <p:sp>
          <p:nvSpPr>
            <p:cNvPr id="10" name="Flèche : pentagone 9">
              <a:extLst>
                <a:ext uri="{FF2B5EF4-FFF2-40B4-BE49-F238E27FC236}">
                  <a16:creationId xmlns:a16="http://schemas.microsoft.com/office/drawing/2014/main" id="{B718034E-FBE9-41A8-B651-0DC8A42DC0B3}"/>
                </a:ext>
              </a:extLst>
            </p:cNvPr>
            <p:cNvSpPr/>
            <p:nvPr/>
          </p:nvSpPr>
          <p:spPr>
            <a:xfrm>
              <a:off x="4827" y="0"/>
              <a:ext cx="4938936" cy="889457"/>
            </a:xfrm>
            <a:prstGeom prst="homePlate">
              <a:avLst/>
            </a:prstGeom>
            <a:solidFill>
              <a:srgbClr val="9E89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èche : pentagone 4">
              <a:extLst>
                <a:ext uri="{FF2B5EF4-FFF2-40B4-BE49-F238E27FC236}">
                  <a16:creationId xmlns:a16="http://schemas.microsoft.com/office/drawing/2014/main" id="{21F333E3-5EA3-427D-B8F4-4E9245D72D40}"/>
                </a:ext>
              </a:extLst>
            </p:cNvPr>
            <p:cNvSpPr txBox="1"/>
            <p:nvPr/>
          </p:nvSpPr>
          <p:spPr>
            <a:xfrm>
              <a:off x="4827" y="0"/>
              <a:ext cx="4716572" cy="889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8694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100" kern="1200" dirty="0"/>
                <a:t>Méthode de </a:t>
              </a:r>
              <a:r>
                <a:rPr lang="fr-FR" sz="4100" i="1" kern="1200" dirty="0"/>
                <a:t>docking</a:t>
              </a:r>
              <a:endParaRPr lang="fr-FR" sz="4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534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36E09-7F1F-49D7-BDE7-99BD68B5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9910" r="89640">
                        <a14:foregroundMark x1="44595" y1="89583" x2="44595" y2="89583"/>
                        <a14:foregroundMark x1="42342" y1="94271" x2="42342" y2="94271"/>
                        <a14:foregroundMark x1="55856" y1="9375" x2="55856" y2="9375"/>
                        <a14:foregroundMark x1="37387" y1="8333" x2="37387" y2="8333"/>
                        <a14:foregroundMark x1="55856" y1="7292" x2="5585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577" y="3160998"/>
            <a:ext cx="2114845" cy="182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7CDC90-2FDA-435F-96C4-B601C895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9804" y1="58940" x2="10294" y2="61589"/>
                        <a14:foregroundMark x1="55882" y1="88742" x2="55882" y2="88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24769">
            <a:off x="6181736" y="3080666"/>
            <a:ext cx="1943371" cy="143847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CC63DB4F-CAA7-40AE-9B17-C52726CF486D}"/>
              </a:ext>
            </a:extLst>
          </p:cNvPr>
          <p:cNvGrpSpPr/>
          <p:nvPr/>
        </p:nvGrpSpPr>
        <p:grpSpPr>
          <a:xfrm>
            <a:off x="652104" y="629954"/>
            <a:ext cx="4938936" cy="889457"/>
            <a:chOff x="4827" y="0"/>
            <a:chExt cx="4938936" cy="889457"/>
          </a:xfrm>
        </p:grpSpPr>
        <p:sp>
          <p:nvSpPr>
            <p:cNvPr id="9" name="Flèche : pentagone 8">
              <a:extLst>
                <a:ext uri="{FF2B5EF4-FFF2-40B4-BE49-F238E27FC236}">
                  <a16:creationId xmlns:a16="http://schemas.microsoft.com/office/drawing/2014/main" id="{B74141EF-53AC-4E4B-B421-846258E1CFA2}"/>
                </a:ext>
              </a:extLst>
            </p:cNvPr>
            <p:cNvSpPr/>
            <p:nvPr/>
          </p:nvSpPr>
          <p:spPr>
            <a:xfrm>
              <a:off x="4827" y="0"/>
              <a:ext cx="4938936" cy="889457"/>
            </a:xfrm>
            <a:prstGeom prst="homePlate">
              <a:avLst/>
            </a:prstGeom>
            <a:solidFill>
              <a:srgbClr val="9E89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lèche : pentagone 4">
              <a:extLst>
                <a:ext uri="{FF2B5EF4-FFF2-40B4-BE49-F238E27FC236}">
                  <a16:creationId xmlns:a16="http://schemas.microsoft.com/office/drawing/2014/main" id="{44DA912E-954E-4683-9BBC-2E8D7C4C4A73}"/>
                </a:ext>
              </a:extLst>
            </p:cNvPr>
            <p:cNvSpPr txBox="1"/>
            <p:nvPr/>
          </p:nvSpPr>
          <p:spPr>
            <a:xfrm>
              <a:off x="4827" y="0"/>
              <a:ext cx="4716572" cy="889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8694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100" kern="1200" dirty="0"/>
                <a:t>Méthode de </a:t>
              </a:r>
              <a:r>
                <a:rPr lang="fr-FR" sz="4100" i="1" kern="1200" dirty="0"/>
                <a:t>docking</a:t>
              </a:r>
              <a:endParaRPr lang="fr-FR" sz="4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098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8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36E09-7F1F-49D7-BDE7-99BD68B5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9910" r="89640">
                        <a14:foregroundMark x1="44595" y1="89583" x2="44595" y2="89583"/>
                        <a14:foregroundMark x1="42342" y1="94271" x2="42342" y2="94271"/>
                        <a14:foregroundMark x1="55856" y1="9375" x2="55856" y2="9375"/>
                        <a14:foregroundMark x1="37387" y1="8333" x2="37387" y2="8333"/>
                        <a14:foregroundMark x1="55856" y1="7292" x2="5585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577" y="3160998"/>
            <a:ext cx="2114845" cy="182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7CDC90-2FDA-435F-96C4-B601C895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9804" y1="58940" x2="10294" y2="61589"/>
                        <a14:foregroundMark x1="55882" y1="88742" x2="55882" y2="88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366141">
            <a:off x="6181736" y="3162554"/>
            <a:ext cx="1943371" cy="1438476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99C433FA-9EF5-444B-B8FD-030B614E99AD}"/>
              </a:ext>
            </a:extLst>
          </p:cNvPr>
          <p:cNvGrpSpPr/>
          <p:nvPr/>
        </p:nvGrpSpPr>
        <p:grpSpPr>
          <a:xfrm>
            <a:off x="662615" y="714036"/>
            <a:ext cx="4938936" cy="889457"/>
            <a:chOff x="4827" y="0"/>
            <a:chExt cx="4938936" cy="889457"/>
          </a:xfrm>
        </p:grpSpPr>
        <p:sp>
          <p:nvSpPr>
            <p:cNvPr id="10" name="Flèche : pentagone 9">
              <a:extLst>
                <a:ext uri="{FF2B5EF4-FFF2-40B4-BE49-F238E27FC236}">
                  <a16:creationId xmlns:a16="http://schemas.microsoft.com/office/drawing/2014/main" id="{6AC20E20-FABF-49F8-8328-C90661A8CF4E}"/>
                </a:ext>
              </a:extLst>
            </p:cNvPr>
            <p:cNvSpPr/>
            <p:nvPr/>
          </p:nvSpPr>
          <p:spPr>
            <a:xfrm>
              <a:off x="4827" y="0"/>
              <a:ext cx="4938936" cy="889457"/>
            </a:xfrm>
            <a:prstGeom prst="homePlate">
              <a:avLst/>
            </a:prstGeom>
            <a:solidFill>
              <a:srgbClr val="9E89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èche : pentagone 4">
              <a:extLst>
                <a:ext uri="{FF2B5EF4-FFF2-40B4-BE49-F238E27FC236}">
                  <a16:creationId xmlns:a16="http://schemas.microsoft.com/office/drawing/2014/main" id="{0AB75EDF-2C81-4510-B348-75BED9BB2E32}"/>
                </a:ext>
              </a:extLst>
            </p:cNvPr>
            <p:cNvSpPr txBox="1"/>
            <p:nvPr/>
          </p:nvSpPr>
          <p:spPr>
            <a:xfrm>
              <a:off x="4827" y="0"/>
              <a:ext cx="4716572" cy="889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8694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100" kern="1200" dirty="0"/>
                <a:t>Méthode de </a:t>
              </a:r>
              <a:r>
                <a:rPr lang="fr-FR" sz="4100" i="1" kern="1200" dirty="0"/>
                <a:t>docking</a:t>
              </a:r>
              <a:endParaRPr lang="fr-FR" sz="4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42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C61DEA-429E-498C-89DA-4613A153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BAA8D-CE36-4FA7-9A54-8384E57A7D74}" type="slidenum">
              <a:rPr lang="fr-FR" smtClean="0"/>
              <a:t>9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36E09-7F1F-49D7-BDE7-99BD68B58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271" l="9910" r="89640">
                        <a14:foregroundMark x1="44595" y1="89583" x2="44595" y2="89583"/>
                        <a14:foregroundMark x1="42342" y1="94271" x2="42342" y2="94271"/>
                        <a14:foregroundMark x1="55856" y1="9375" x2="55856" y2="9375"/>
                        <a14:foregroundMark x1="37387" y1="8333" x2="37387" y2="8333"/>
                        <a14:foregroundMark x1="55856" y1="7292" x2="55856" y2="72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577" y="3160998"/>
            <a:ext cx="2114845" cy="182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7CDC90-2FDA-435F-96C4-B601C8953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9804" y1="58940" x2="10294" y2="61589"/>
                        <a14:foregroundMark x1="55882" y1="88742" x2="55882" y2="887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426927">
            <a:off x="6181736" y="3162554"/>
            <a:ext cx="1943371" cy="1438476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3BDEDA33-0FC0-4870-8033-6FCC6F2B772F}"/>
              </a:ext>
            </a:extLst>
          </p:cNvPr>
          <p:cNvGrpSpPr/>
          <p:nvPr/>
        </p:nvGrpSpPr>
        <p:grpSpPr>
          <a:xfrm>
            <a:off x="599553" y="694892"/>
            <a:ext cx="4938936" cy="889458"/>
            <a:chOff x="4827" y="-1"/>
            <a:chExt cx="4938936" cy="889458"/>
          </a:xfrm>
        </p:grpSpPr>
        <p:sp>
          <p:nvSpPr>
            <p:cNvPr id="11" name="Flèche : pentagone 10">
              <a:extLst>
                <a:ext uri="{FF2B5EF4-FFF2-40B4-BE49-F238E27FC236}">
                  <a16:creationId xmlns:a16="http://schemas.microsoft.com/office/drawing/2014/main" id="{76D3095C-C065-4497-89D9-F61E0A82C063}"/>
                </a:ext>
              </a:extLst>
            </p:cNvPr>
            <p:cNvSpPr/>
            <p:nvPr/>
          </p:nvSpPr>
          <p:spPr>
            <a:xfrm>
              <a:off x="4827" y="0"/>
              <a:ext cx="4938936" cy="889457"/>
            </a:xfrm>
            <a:prstGeom prst="homePlate">
              <a:avLst/>
            </a:prstGeom>
            <a:solidFill>
              <a:srgbClr val="9E898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Flèche : pentagone 4">
              <a:extLst>
                <a:ext uri="{FF2B5EF4-FFF2-40B4-BE49-F238E27FC236}">
                  <a16:creationId xmlns:a16="http://schemas.microsoft.com/office/drawing/2014/main" id="{165CC08B-B2F3-47EF-9A6C-E283C2F60A3A}"/>
                </a:ext>
              </a:extLst>
            </p:cNvPr>
            <p:cNvSpPr txBox="1"/>
            <p:nvPr/>
          </p:nvSpPr>
          <p:spPr>
            <a:xfrm>
              <a:off x="4827" y="-1"/>
              <a:ext cx="4716572" cy="8894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8694" tIns="109347" rIns="54674" bIns="109347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4100" kern="1200" dirty="0"/>
                <a:t>Méthode de </a:t>
              </a:r>
              <a:r>
                <a:rPr lang="fr-FR" sz="4100" i="1" kern="1200" dirty="0"/>
                <a:t>docking</a:t>
              </a:r>
              <a:endParaRPr lang="fr-FR" sz="4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986970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1018</Words>
  <Application>Microsoft Office PowerPoint</Application>
  <PresentationFormat>Grand écran</PresentationFormat>
  <Paragraphs>171</Paragraphs>
  <Slides>33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Arial</vt:lpstr>
      <vt:lpstr>Arial</vt:lpstr>
      <vt:lpstr>Avenir Book</vt:lpstr>
      <vt:lpstr>Calibri</vt:lpstr>
      <vt:lpstr>Calibri Light</vt:lpstr>
      <vt:lpstr>XBEAVK+Calibri</vt:lpstr>
      <vt:lpstr>Thème Office</vt:lpstr>
      <vt:lpstr>Thème Office</vt:lpstr>
      <vt:lpstr>Présentation PowerPoint</vt:lpstr>
      <vt:lpstr>Présentation PowerPoint</vt:lpstr>
      <vt:lpstr>Comment s’opèrent les interactions dans un environnement encombré ?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Caractérisation du paysage énergétique d’interaction</vt:lpstr>
      <vt:lpstr>Projection</vt:lpstr>
      <vt:lpstr>Lissage des cartes d’énergies</vt:lpstr>
      <vt:lpstr>Obtention des cartes IPOPS </vt:lpstr>
      <vt:lpstr>Discrétisation et séparation des classes</vt:lpstr>
      <vt:lpstr>Obtention des cartes IPOPS </vt:lpstr>
      <vt:lpstr>Obtention des cartes IPOPS </vt:lpstr>
      <vt:lpstr>Présentation PowerPoint</vt:lpstr>
      <vt:lpstr>Présentation PowerPoint</vt:lpstr>
      <vt:lpstr>Présentation PowerPoint</vt:lpstr>
      <vt:lpstr>Présentation PowerPoint</vt:lpstr>
      <vt:lpstr>Traitement des données </vt:lpstr>
      <vt:lpstr>Corrélation </vt:lpstr>
      <vt:lpstr>Corrélation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Simon Gosset</dc:creator>
  <cp:lastModifiedBy>amiel abettan</cp:lastModifiedBy>
  <cp:revision>60</cp:revision>
  <dcterms:created xsi:type="dcterms:W3CDTF">2021-05-19T08:55:14Z</dcterms:created>
  <dcterms:modified xsi:type="dcterms:W3CDTF">2021-06-16T23:38:34Z</dcterms:modified>
</cp:coreProperties>
</file>